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756" r:id="rId3"/>
    <p:sldMasterId id="2147483768" r:id="rId4"/>
    <p:sldMasterId id="2147483780" r:id="rId5"/>
    <p:sldMasterId id="2147483793" r:id="rId6"/>
    <p:sldMasterId id="2147483806" r:id="rId7"/>
    <p:sldMasterId id="2147483819" r:id="rId8"/>
    <p:sldMasterId id="2147483831" r:id="rId9"/>
    <p:sldMasterId id="2147483843" r:id="rId10"/>
    <p:sldMasterId id="2147483855" r:id="rId11"/>
  </p:sldMasterIdLst>
  <p:notesMasterIdLst>
    <p:notesMasterId r:id="rId27"/>
  </p:notesMasterIdLst>
  <p:handoutMasterIdLst>
    <p:handoutMasterId r:id="rId28"/>
  </p:handoutMasterIdLst>
  <p:sldIdLst>
    <p:sldId id="263" r:id="rId12"/>
    <p:sldId id="265" r:id="rId13"/>
    <p:sldId id="266" r:id="rId14"/>
    <p:sldId id="267" r:id="rId15"/>
    <p:sldId id="268" r:id="rId16"/>
    <p:sldId id="269" r:id="rId17"/>
    <p:sldId id="270" r:id="rId18"/>
    <p:sldId id="271" r:id="rId19"/>
    <p:sldId id="272" r:id="rId20"/>
    <p:sldId id="273" r:id="rId21"/>
    <p:sldId id="274" r:id="rId22"/>
    <p:sldId id="276" r:id="rId23"/>
    <p:sldId id="278" r:id="rId24"/>
    <p:sldId id="277" r:id="rId25"/>
    <p:sldId id="264" r:id="rId2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Slide on Animal Health and Animal Health Law</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6DF30DAB-EAF6-4900-A296-F9437E76BC96}" type="slidenum">
              <a:rPr lang="en-GB" altLang="en-US" smtClean="0">
                <a:solidFill>
                  <a:prstClr val="black"/>
                </a:solidFill>
              </a:rPr>
              <a:pPr eaLnBrk="1" hangingPunct="1">
                <a:spcBef>
                  <a:spcPct val="0"/>
                </a:spcBef>
              </a:pPr>
              <a:t>2</a:t>
            </a:fld>
            <a:endParaRPr lang="en-GB"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sv-SE" altLang="en-US" sz="1000" dirty="0"/>
          </a:p>
          <a:p>
            <a:pPr>
              <a:defRPr/>
            </a:pPr>
            <a:endParaRPr lang="en-GB" dirty="0" smtClean="0"/>
          </a:p>
          <a:p>
            <a:pPr>
              <a:defRPr/>
            </a:pP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8101" indent="-286878" eaLnBrk="0" hangingPunct="0">
              <a:spcBef>
                <a:spcPct val="30000"/>
              </a:spcBef>
              <a:defRPr sz="1200">
                <a:solidFill>
                  <a:schemeClr val="tx1"/>
                </a:solidFill>
                <a:latin typeface="Arial" charset="0"/>
                <a:ea typeface="ＭＳ Ｐゴシック" pitchFamily="34" charset="-128"/>
              </a:defRPr>
            </a:lvl2pPr>
            <a:lvl3pPr marL="1152266" indent="-229820" eaLnBrk="0" hangingPunct="0">
              <a:spcBef>
                <a:spcPct val="30000"/>
              </a:spcBef>
              <a:defRPr sz="1200">
                <a:solidFill>
                  <a:schemeClr val="tx1"/>
                </a:solidFill>
                <a:latin typeface="Arial" charset="0"/>
                <a:ea typeface="ＭＳ Ｐゴシック" pitchFamily="34" charset="-128"/>
              </a:defRPr>
            </a:lvl3pPr>
            <a:lvl4pPr marL="1613489" indent="-229820" eaLnBrk="0" hangingPunct="0">
              <a:spcBef>
                <a:spcPct val="30000"/>
              </a:spcBef>
              <a:defRPr sz="1200">
                <a:solidFill>
                  <a:schemeClr val="tx1"/>
                </a:solidFill>
                <a:latin typeface="Arial" charset="0"/>
                <a:ea typeface="ＭＳ Ｐゴシック" pitchFamily="34" charset="-128"/>
              </a:defRPr>
            </a:lvl4pPr>
            <a:lvl5pPr marL="2073128" indent="-229820" eaLnBrk="0" hangingPunct="0">
              <a:spcBef>
                <a:spcPct val="30000"/>
              </a:spcBef>
              <a:defRPr sz="1200">
                <a:solidFill>
                  <a:schemeClr val="tx1"/>
                </a:solidFill>
                <a:latin typeface="Arial" charset="0"/>
                <a:ea typeface="ＭＳ Ｐゴシック" pitchFamily="34" charset="-128"/>
              </a:defRPr>
            </a:lvl5pPr>
            <a:lvl6pPr marL="2529596" indent="-229820" eaLnBrk="0" fontAlgn="base" hangingPunct="0">
              <a:spcBef>
                <a:spcPct val="30000"/>
              </a:spcBef>
              <a:spcAft>
                <a:spcPct val="0"/>
              </a:spcAft>
              <a:defRPr sz="1200">
                <a:solidFill>
                  <a:schemeClr val="tx1"/>
                </a:solidFill>
                <a:latin typeface="Arial" charset="0"/>
                <a:ea typeface="ＭＳ Ｐゴシック" pitchFamily="34" charset="-128"/>
              </a:defRPr>
            </a:lvl6pPr>
            <a:lvl7pPr marL="2986065" indent="-229820" eaLnBrk="0" fontAlgn="base" hangingPunct="0">
              <a:spcBef>
                <a:spcPct val="30000"/>
              </a:spcBef>
              <a:spcAft>
                <a:spcPct val="0"/>
              </a:spcAft>
              <a:defRPr sz="1200">
                <a:solidFill>
                  <a:schemeClr val="tx1"/>
                </a:solidFill>
                <a:latin typeface="Arial" charset="0"/>
                <a:ea typeface="ＭＳ Ｐゴシック" pitchFamily="34" charset="-128"/>
              </a:defRPr>
            </a:lvl7pPr>
            <a:lvl8pPr marL="3442533" indent="-229820" eaLnBrk="0" fontAlgn="base" hangingPunct="0">
              <a:spcBef>
                <a:spcPct val="30000"/>
              </a:spcBef>
              <a:spcAft>
                <a:spcPct val="0"/>
              </a:spcAft>
              <a:defRPr sz="1200">
                <a:solidFill>
                  <a:schemeClr val="tx1"/>
                </a:solidFill>
                <a:latin typeface="Arial" charset="0"/>
                <a:ea typeface="ＭＳ Ｐゴシック" pitchFamily="34" charset="-128"/>
              </a:defRPr>
            </a:lvl8pPr>
            <a:lvl9pPr marL="3899002" indent="-22982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264437-445A-40ED-821D-321208F0EF6E}" type="slidenum">
              <a:rPr lang="en-GB" altLang="en-US" smtClean="0">
                <a:solidFill>
                  <a:prstClr val="black"/>
                </a:solidFill>
              </a:rPr>
              <a:pPr eaLnBrk="1" hangingPunct="1">
                <a:spcBef>
                  <a:spcPct val="0"/>
                </a:spcBef>
              </a:pPr>
              <a:t>6</a:t>
            </a:fld>
            <a:endParaRPr lang="en-GB"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sv-SE" altLang="en-US" sz="1000" dirty="0"/>
          </a:p>
          <a:p>
            <a:pPr>
              <a:defRPr/>
            </a:pPr>
            <a:endParaRPr lang="en-GB" dirty="0" smtClean="0"/>
          </a:p>
          <a:p>
            <a:pPr>
              <a:defRPr/>
            </a:pP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8101" indent="-286878" eaLnBrk="0" hangingPunct="0">
              <a:spcBef>
                <a:spcPct val="30000"/>
              </a:spcBef>
              <a:defRPr sz="1200">
                <a:solidFill>
                  <a:schemeClr val="tx1"/>
                </a:solidFill>
                <a:latin typeface="Arial" charset="0"/>
                <a:ea typeface="ＭＳ Ｐゴシック" pitchFamily="34" charset="-128"/>
              </a:defRPr>
            </a:lvl2pPr>
            <a:lvl3pPr marL="1152266" indent="-229820" eaLnBrk="0" hangingPunct="0">
              <a:spcBef>
                <a:spcPct val="30000"/>
              </a:spcBef>
              <a:defRPr sz="1200">
                <a:solidFill>
                  <a:schemeClr val="tx1"/>
                </a:solidFill>
                <a:latin typeface="Arial" charset="0"/>
                <a:ea typeface="ＭＳ Ｐゴシック" pitchFamily="34" charset="-128"/>
              </a:defRPr>
            </a:lvl3pPr>
            <a:lvl4pPr marL="1613489" indent="-229820" eaLnBrk="0" hangingPunct="0">
              <a:spcBef>
                <a:spcPct val="30000"/>
              </a:spcBef>
              <a:defRPr sz="1200">
                <a:solidFill>
                  <a:schemeClr val="tx1"/>
                </a:solidFill>
                <a:latin typeface="Arial" charset="0"/>
                <a:ea typeface="ＭＳ Ｐゴシック" pitchFamily="34" charset="-128"/>
              </a:defRPr>
            </a:lvl4pPr>
            <a:lvl5pPr marL="2073128" indent="-229820" eaLnBrk="0" hangingPunct="0">
              <a:spcBef>
                <a:spcPct val="30000"/>
              </a:spcBef>
              <a:defRPr sz="1200">
                <a:solidFill>
                  <a:schemeClr val="tx1"/>
                </a:solidFill>
                <a:latin typeface="Arial" charset="0"/>
                <a:ea typeface="ＭＳ Ｐゴシック" pitchFamily="34" charset="-128"/>
              </a:defRPr>
            </a:lvl5pPr>
            <a:lvl6pPr marL="2529596" indent="-229820" eaLnBrk="0" fontAlgn="base" hangingPunct="0">
              <a:spcBef>
                <a:spcPct val="30000"/>
              </a:spcBef>
              <a:spcAft>
                <a:spcPct val="0"/>
              </a:spcAft>
              <a:defRPr sz="1200">
                <a:solidFill>
                  <a:schemeClr val="tx1"/>
                </a:solidFill>
                <a:latin typeface="Arial" charset="0"/>
                <a:ea typeface="ＭＳ Ｐゴシック" pitchFamily="34" charset="-128"/>
              </a:defRPr>
            </a:lvl6pPr>
            <a:lvl7pPr marL="2986065" indent="-229820" eaLnBrk="0" fontAlgn="base" hangingPunct="0">
              <a:spcBef>
                <a:spcPct val="30000"/>
              </a:spcBef>
              <a:spcAft>
                <a:spcPct val="0"/>
              </a:spcAft>
              <a:defRPr sz="1200">
                <a:solidFill>
                  <a:schemeClr val="tx1"/>
                </a:solidFill>
                <a:latin typeface="Arial" charset="0"/>
                <a:ea typeface="ＭＳ Ｐゴシック" pitchFamily="34" charset="-128"/>
              </a:defRPr>
            </a:lvl7pPr>
            <a:lvl8pPr marL="3442533" indent="-229820" eaLnBrk="0" fontAlgn="base" hangingPunct="0">
              <a:spcBef>
                <a:spcPct val="30000"/>
              </a:spcBef>
              <a:spcAft>
                <a:spcPct val="0"/>
              </a:spcAft>
              <a:defRPr sz="1200">
                <a:solidFill>
                  <a:schemeClr val="tx1"/>
                </a:solidFill>
                <a:latin typeface="Arial" charset="0"/>
                <a:ea typeface="ＭＳ Ｐゴシック" pitchFamily="34" charset="-128"/>
              </a:defRPr>
            </a:lvl8pPr>
            <a:lvl9pPr marL="3899002" indent="-22982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264437-445A-40ED-821D-321208F0EF6E}" type="slidenum">
              <a:rPr lang="en-GB" altLang="en-US" smtClean="0">
                <a:solidFill>
                  <a:prstClr val="black"/>
                </a:solidFill>
              </a:rPr>
              <a:pPr eaLnBrk="1" hangingPunct="1">
                <a:spcBef>
                  <a:spcPct val="0"/>
                </a:spcBef>
              </a:pPr>
              <a:t>7</a:t>
            </a:fld>
            <a:endParaRPr lang="en-GB"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defRPr/>
            </a:pPr>
            <a:endParaRPr lang="sv-SE" altLang="en-US" sz="1000" dirty="0"/>
          </a:p>
          <a:p>
            <a:pPr>
              <a:defRPr/>
            </a:pPr>
            <a:endParaRPr lang="en-GB" dirty="0" smtClean="0"/>
          </a:p>
          <a:p>
            <a:pPr>
              <a:defRPr/>
            </a:pPr>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8101" indent="-286878" eaLnBrk="0" hangingPunct="0">
              <a:spcBef>
                <a:spcPct val="30000"/>
              </a:spcBef>
              <a:defRPr sz="1200">
                <a:solidFill>
                  <a:schemeClr val="tx1"/>
                </a:solidFill>
                <a:latin typeface="Arial" charset="0"/>
                <a:ea typeface="ＭＳ Ｐゴシック" pitchFamily="34" charset="-128"/>
              </a:defRPr>
            </a:lvl2pPr>
            <a:lvl3pPr marL="1152266" indent="-229820" eaLnBrk="0" hangingPunct="0">
              <a:spcBef>
                <a:spcPct val="30000"/>
              </a:spcBef>
              <a:defRPr sz="1200">
                <a:solidFill>
                  <a:schemeClr val="tx1"/>
                </a:solidFill>
                <a:latin typeface="Arial" charset="0"/>
                <a:ea typeface="ＭＳ Ｐゴシック" pitchFamily="34" charset="-128"/>
              </a:defRPr>
            </a:lvl3pPr>
            <a:lvl4pPr marL="1613489" indent="-229820" eaLnBrk="0" hangingPunct="0">
              <a:spcBef>
                <a:spcPct val="30000"/>
              </a:spcBef>
              <a:defRPr sz="1200">
                <a:solidFill>
                  <a:schemeClr val="tx1"/>
                </a:solidFill>
                <a:latin typeface="Arial" charset="0"/>
                <a:ea typeface="ＭＳ Ｐゴシック" pitchFamily="34" charset="-128"/>
              </a:defRPr>
            </a:lvl4pPr>
            <a:lvl5pPr marL="2073128" indent="-229820" eaLnBrk="0" hangingPunct="0">
              <a:spcBef>
                <a:spcPct val="30000"/>
              </a:spcBef>
              <a:defRPr sz="1200">
                <a:solidFill>
                  <a:schemeClr val="tx1"/>
                </a:solidFill>
                <a:latin typeface="Arial" charset="0"/>
                <a:ea typeface="ＭＳ Ｐゴシック" pitchFamily="34" charset="-128"/>
              </a:defRPr>
            </a:lvl5pPr>
            <a:lvl6pPr marL="2529596" indent="-229820" eaLnBrk="0" fontAlgn="base" hangingPunct="0">
              <a:spcBef>
                <a:spcPct val="30000"/>
              </a:spcBef>
              <a:spcAft>
                <a:spcPct val="0"/>
              </a:spcAft>
              <a:defRPr sz="1200">
                <a:solidFill>
                  <a:schemeClr val="tx1"/>
                </a:solidFill>
                <a:latin typeface="Arial" charset="0"/>
                <a:ea typeface="ＭＳ Ｐゴシック" pitchFamily="34" charset="-128"/>
              </a:defRPr>
            </a:lvl6pPr>
            <a:lvl7pPr marL="2986065" indent="-229820" eaLnBrk="0" fontAlgn="base" hangingPunct="0">
              <a:spcBef>
                <a:spcPct val="30000"/>
              </a:spcBef>
              <a:spcAft>
                <a:spcPct val="0"/>
              </a:spcAft>
              <a:defRPr sz="1200">
                <a:solidFill>
                  <a:schemeClr val="tx1"/>
                </a:solidFill>
                <a:latin typeface="Arial" charset="0"/>
                <a:ea typeface="ＭＳ Ｐゴシック" pitchFamily="34" charset="-128"/>
              </a:defRPr>
            </a:lvl7pPr>
            <a:lvl8pPr marL="3442533" indent="-229820" eaLnBrk="0" fontAlgn="base" hangingPunct="0">
              <a:spcBef>
                <a:spcPct val="30000"/>
              </a:spcBef>
              <a:spcAft>
                <a:spcPct val="0"/>
              </a:spcAft>
              <a:defRPr sz="1200">
                <a:solidFill>
                  <a:schemeClr val="tx1"/>
                </a:solidFill>
                <a:latin typeface="Arial" charset="0"/>
                <a:ea typeface="ＭＳ Ｐゴシック" pitchFamily="34" charset="-128"/>
              </a:defRPr>
            </a:lvl8pPr>
            <a:lvl9pPr marL="3899002" indent="-22982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264437-445A-40ED-821D-321208F0EF6E}" type="slidenum">
              <a:rPr lang="en-GB" altLang="en-US" smtClean="0">
                <a:solidFill>
                  <a:prstClr val="black"/>
                </a:solidFill>
              </a:rPr>
              <a:pPr eaLnBrk="1" hangingPunct="1">
                <a:spcBef>
                  <a:spcPct val="0"/>
                </a:spcBef>
              </a:pPr>
              <a:t>8</a:t>
            </a:fld>
            <a:endParaRPr lang="en-GB"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92A767E8-5949-4D77-B839-FD98E918D71C}" type="slidenum">
              <a:rPr lang="en-GB" altLang="en-US" smtClean="0"/>
              <a:pPr eaLnBrk="1" hangingPunct="1">
                <a:spcBef>
                  <a:spcPct val="0"/>
                </a:spcBef>
              </a:pPr>
              <a:t>15</a:t>
            </a:fld>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A4122A-A86C-4BF9-8843-8EDB948F43D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146412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7AB5975-49B1-4847-8C2A-DC32748CBA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637672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9F9EB1-FFA4-40C1-995A-D01D0E91EA8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583067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393D5B-ACD6-4ECA-80A0-B9DCF175B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153366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F5A911-9210-4C48-BBB5-2D11D9C0654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56433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8AA5AD-6B67-43F5-9F47-4E4AC76CD71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700082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53087A2-8964-4C16-8079-BB1BD90F8B28}"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32382729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B43E35-6EE0-4574-8F4E-AA88011FFC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131559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B4AD9E-6690-41D1-B107-2364FE81521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94675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D508D8-A34F-44DF-A61F-FCCCEC5782A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943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7EFEDB7-11B8-40A8-823C-AF7A8FCD212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769001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EA4122A-A86C-4BF9-8843-8EDB948F43D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302917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7AB5975-49B1-4847-8C2A-DC32748CBA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5211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9F9EB1-FFA4-40C1-995A-D01D0E91EA8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394080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393D5B-ACD6-4ECA-80A0-B9DCF175B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249647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F5A911-9210-4C48-BBB5-2D11D9C0654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266987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8AA5AD-6B67-43F5-9F47-4E4AC76CD71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9491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38100" cmpd="sng">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sz="1800" b="0">
              <a:solidFill>
                <a:srgbClr val="FFFFFF"/>
              </a:solidFill>
              <a:latin typeface="Verdana" charset="0"/>
            </a:endParaRPr>
          </a:p>
        </p:txBody>
      </p:sp>
      <p:pic>
        <p:nvPicPr>
          <p:cNvPr id="5" name="Picture 7" descr="logo_grey.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4300"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1638" y="6403975"/>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40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latin typeface="+mn-lt"/>
                <a:ea typeface="Verdana" pitchFamily="34" charset="0"/>
                <a:cs typeface="+mn-cs"/>
              </a:defRPr>
            </a:lvl1pPr>
          </a:lstStyle>
          <a:p>
            <a:pPr>
              <a:defRPr/>
            </a:pPr>
            <a:endParaRPr lang="en-GB">
              <a:solidFill>
                <a:srgbClr val="FFFFFF"/>
              </a:solidFill>
            </a:endParaRPr>
          </a:p>
        </p:txBody>
      </p:sp>
      <p:sp>
        <p:nvSpPr>
          <p:cNvPr id="8" name="Rectangle 6"/>
          <p:cNvSpPr>
            <a:spLocks noGrp="1" noChangeArrowheads="1"/>
          </p:cNvSpPr>
          <p:nvPr>
            <p:ph type="sldNum" sz="quarter" idx="11"/>
          </p:nvPr>
        </p:nvSpPr>
        <p:spPr>
          <a:xfrm>
            <a:off x="6553200" y="6092825"/>
            <a:ext cx="2133600" cy="476250"/>
          </a:xfrm>
        </p:spPr>
        <p:txBody>
          <a:bodyPr/>
          <a:lstStyle>
            <a:lvl1pPr>
              <a:defRPr>
                <a:solidFill>
                  <a:schemeClr val="bg1"/>
                </a:solidFill>
              </a:defRPr>
            </a:lvl1pPr>
          </a:lstStyle>
          <a:p>
            <a:pPr>
              <a:defRPr/>
            </a:pPr>
            <a:fld id="{C28545D9-CB55-430B-8825-C808719CD74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1015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6988"/>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8" y="6403975"/>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6553200" y="6092825"/>
            <a:ext cx="2133600" cy="476250"/>
          </a:xfrm>
        </p:spPr>
        <p:txBody>
          <a:bodyPr/>
          <a:lstStyle>
            <a:lvl1pPr>
              <a:defRPr/>
            </a:lvl1pPr>
          </a:lstStyle>
          <a:p>
            <a:pPr>
              <a:defRPr/>
            </a:pPr>
            <a:fld id="{5E463CF5-2254-4311-9179-48DD22715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0860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5" descr="logo_horizotal.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6021388"/>
            <a:ext cx="23050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57200" y="1764000"/>
            <a:ext cx="8229600" cy="3825240"/>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56932F"/>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5" name="Rectangle 4"/>
          <p:cNvSpPr>
            <a:spLocks noGrp="1" noChangeArrowheads="1"/>
          </p:cNvSpPr>
          <p:nvPr>
            <p:ph type="dt" sz="half" idx="10"/>
          </p:nvPr>
        </p:nvSpPr>
        <p:spPr/>
        <p:txBody>
          <a:bodyPr/>
          <a:lstStyle>
            <a:lvl1pPr>
              <a:defRPr>
                <a:solidFill>
                  <a:schemeClr val="tx1"/>
                </a:solidFill>
                <a:latin typeface="+mn-lt"/>
                <a:ea typeface="Verdana" pitchFamily="34" charset="0"/>
                <a:cs typeface="+mn-cs"/>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ABF7FEC9-F137-444E-91C6-18404D3233C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6034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2" y="309600"/>
            <a:ext cx="1584325" cy="1100139"/>
          </a:xfrm>
          <a:prstGeom prst="rect">
            <a:avLst/>
          </a:prstGeom>
          <a:noFill/>
          <a:ln w="9525">
            <a:noFill/>
            <a:miter lim="800000"/>
            <a:headEnd/>
            <a:tailEnd/>
          </a:ln>
        </p:spPr>
      </p:pic>
      <p:sp>
        <p:nvSpPr>
          <p:cNvPr id="6" name="Rectangle 5"/>
          <p:cNvSpPr/>
          <p:nvPr userDrawn="1"/>
        </p:nvSpPr>
        <p:spPr>
          <a:xfrm>
            <a:off x="4230002" y="6669361"/>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3653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1"/>
            <a:ext cx="1511300" cy="1511300"/>
          </a:xfrm>
          <a:prstGeom prst="rect">
            <a:avLst/>
          </a:prstGeom>
          <a:noFill/>
          <a:ln w="9525">
            <a:noFill/>
            <a:miter lim="800000"/>
            <a:headEnd/>
            <a:tailEnd/>
          </a:ln>
        </p:spPr>
      </p:pic>
      <p:sp>
        <p:nvSpPr>
          <p:cNvPr id="6" name="Rectangle 5"/>
          <p:cNvSpPr/>
          <p:nvPr userDrawn="1"/>
        </p:nvSpPr>
        <p:spPr>
          <a:xfrm>
            <a:off x="4262438" y="6669361"/>
            <a:ext cx="596900" cy="198439"/>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3"/>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5"/>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533786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0403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1"/>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1"/>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91529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2591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90407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46897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84711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4683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03173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5279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2" y="309600"/>
            <a:ext cx="1584325" cy="1100139"/>
          </a:xfrm>
          <a:prstGeom prst="rect">
            <a:avLst/>
          </a:prstGeom>
          <a:noFill/>
          <a:ln w="9525">
            <a:noFill/>
            <a:miter lim="800000"/>
            <a:headEnd/>
            <a:tailEnd/>
          </a:ln>
        </p:spPr>
      </p:pic>
      <p:sp>
        <p:nvSpPr>
          <p:cNvPr id="6" name="Rectangle 5"/>
          <p:cNvSpPr/>
          <p:nvPr userDrawn="1"/>
        </p:nvSpPr>
        <p:spPr>
          <a:xfrm>
            <a:off x="4230002" y="6669361"/>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74487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1"/>
            <a:ext cx="1511300" cy="1511300"/>
          </a:xfrm>
          <a:prstGeom prst="rect">
            <a:avLst/>
          </a:prstGeom>
          <a:noFill/>
          <a:ln w="9525">
            <a:noFill/>
            <a:miter lim="800000"/>
            <a:headEnd/>
            <a:tailEnd/>
          </a:ln>
        </p:spPr>
      </p:pic>
      <p:sp>
        <p:nvSpPr>
          <p:cNvPr id="6" name="Rectangle 5"/>
          <p:cNvSpPr/>
          <p:nvPr userDrawn="1"/>
        </p:nvSpPr>
        <p:spPr>
          <a:xfrm>
            <a:off x="4262438" y="6669361"/>
            <a:ext cx="596900" cy="198439"/>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3"/>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5"/>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818071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10495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1"/>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1"/>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499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5619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944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1664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87842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66961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78260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1123950"/>
            <a:ext cx="6029325" cy="48974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24369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8169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20026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2486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646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9074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3862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46403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8890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91210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2330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0342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6988"/>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8" y="6403975"/>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6553200" y="6092825"/>
            <a:ext cx="2133600" cy="476250"/>
          </a:xfrm>
        </p:spPr>
        <p:txBody>
          <a:bodyPr/>
          <a:lstStyle>
            <a:lvl1pPr>
              <a:defRPr/>
            </a:lvl1pPr>
          </a:lstStyle>
          <a:p>
            <a:pPr>
              <a:defRPr/>
            </a:pPr>
            <a:fld id="{ABCD7571-0390-405B-86DA-EE76A6939F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1411382"/>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553527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687239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2106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73767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80092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5783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52632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9720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68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1794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1940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6988"/>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8" y="6403975"/>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6553200" y="6092825"/>
            <a:ext cx="2133600" cy="476250"/>
          </a:xfrm>
        </p:spPr>
        <p:txBody>
          <a:bodyPr/>
          <a:lstStyle>
            <a:lvl1pPr>
              <a:defRPr/>
            </a:lvl1pPr>
          </a:lstStyle>
          <a:p>
            <a:pPr>
              <a:defRPr/>
            </a:pPr>
            <a:fld id="{ABCD7571-0390-405B-86DA-EE76A6939F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3298553"/>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56388393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5988112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6080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2344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0724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3993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31042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90442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65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0676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640174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26988"/>
            <a:ext cx="9144000" cy="1130301"/>
          </a:xfrm>
          <a:prstGeom prst="rect">
            <a:avLst/>
          </a:prstGeom>
          <a:solidFill>
            <a:srgbClr val="56932F"/>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1638" y="6403975"/>
            <a:ext cx="681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logo_whit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24300" y="333375"/>
            <a:ext cx="1535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xfrm>
            <a:off x="6553200" y="6092825"/>
            <a:ext cx="2133600" cy="476250"/>
          </a:xfrm>
        </p:spPr>
        <p:txBody>
          <a:bodyPr/>
          <a:lstStyle>
            <a:lvl1pPr>
              <a:defRPr/>
            </a:lvl1pPr>
          </a:lstStyle>
          <a:p>
            <a:pPr>
              <a:defRPr/>
            </a:pPr>
            <a:fld id="{ABCD7571-0390-405B-86DA-EE76A6939F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3917014"/>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41234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46220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287896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25176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45426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81923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8851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506881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8755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2238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86117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79575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dirty="0">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6580387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758249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961816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436651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945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70813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351205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96213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0531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83472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853087A2-8964-4C16-8079-BB1BD90F8B28}"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37996378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B43E35-6EE0-4574-8F4E-AA88011FFC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925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B4AD9E-6690-41D1-B107-2364FE81521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65475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D508D8-A34F-44DF-A61F-FCCCEC5782A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33608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7EFEDB7-11B8-40A8-823C-AF7A8FCD212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4363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8.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8.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1525C75D-C1DA-4028-8519-E7803283BC70}" type="slidenum">
              <a:rPr lang="en-GB" altLang="en-US" b="0">
                <a:solidFill>
                  <a:srgbClr val="000000"/>
                </a:solidFill>
              </a:rPr>
              <a:pPr/>
              <a:t>‹#›</a:t>
            </a:fld>
            <a:endParaRPr lang="en-GB" altLang="en-US"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9994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1525C75D-C1DA-4028-8519-E7803283BC70}" type="slidenum">
              <a:rPr lang="en-GB" altLang="en-US" b="0">
                <a:solidFill>
                  <a:srgbClr val="000000"/>
                </a:solidFill>
              </a:rPr>
              <a:pPr/>
              <a:t>‹#›</a:t>
            </a:fld>
            <a:endParaRPr lang="en-GB" altLang="en-US"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3412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7" name="Date Placeholder 6"/>
          <p:cNvSpPr>
            <a:spLocks noGrp="1" noChangeArrowheads="1"/>
          </p:cNvSpPr>
          <p:nvPr>
            <p:ph type="dt" sz="half" idx="2"/>
          </p:nvPr>
        </p:nvSpPr>
        <p:spPr bwMode="auto">
          <a:xfrm>
            <a:off x="457200" y="60928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solidFill>
                  <a:schemeClr val="tx1"/>
                </a:solidFill>
                <a:latin typeface="+mn-lt"/>
                <a:ea typeface="Verdana" pitchFamily="34" charset="0"/>
                <a:cs typeface="+mn-cs"/>
              </a:defRPr>
            </a:lvl1pPr>
          </a:lstStyle>
          <a:p>
            <a:pPr>
              <a:defRPr/>
            </a:pPr>
            <a:endParaRPr lang="en-GB">
              <a:solidFill>
                <a:srgbClr val="000000"/>
              </a:solidFill>
            </a:endParaRPr>
          </a:p>
        </p:txBody>
      </p:sp>
      <p:sp>
        <p:nvSpPr>
          <p:cNvPr id="9" name="Rectangle 6"/>
          <p:cNvSpPr>
            <a:spLocks noGrp="1" noChangeArrowheads="1"/>
          </p:cNvSpPr>
          <p:nvPr>
            <p:ph type="sldNum" sz="quarter" idx="4"/>
          </p:nvPr>
        </p:nvSpPr>
        <p:spPr bwMode="auto">
          <a:xfrm>
            <a:off x="4211638" y="6092825"/>
            <a:ext cx="693737"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FF1E9743-4747-449C-9147-A1D58C480A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245706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S PGothic" pitchFamily="34" charset="-128"/>
          <a:cs typeface="+mn-cs"/>
        </a:defRPr>
      </a:lvl1pPr>
      <a:lvl2pPr marL="742950" indent="-285750" algn="l" rtl="0" eaLnBrk="0" fontAlgn="base" hangingPunct="0">
        <a:spcBef>
          <a:spcPct val="20000"/>
        </a:spcBef>
        <a:spcAft>
          <a:spcPct val="0"/>
        </a:spcAft>
        <a:buClr>
          <a:srgbClr val="56932F"/>
        </a:buClr>
        <a:buChar char="•"/>
        <a:defRPr sz="2000" b="1">
          <a:solidFill>
            <a:srgbClr val="0F5494"/>
          </a:solidFill>
          <a:latin typeface="+mn-lt"/>
          <a:ea typeface="MS PGothic" pitchFamily="34" charset="-128"/>
          <a:cs typeface="+mn-cs"/>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1"/>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54101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1"/>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5958051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060671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1821447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720392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929539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1095370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4.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75656" y="1700213"/>
            <a:ext cx="7200032" cy="2089150"/>
          </a:xfrm>
        </p:spPr>
        <p:txBody>
          <a:bodyPr/>
          <a:lstStyle/>
          <a:p>
            <a:pPr algn="ctr"/>
            <a:r>
              <a:rPr lang="en-GB" cap="small" dirty="0"/>
              <a:t>60</a:t>
            </a:r>
            <a:r>
              <a:rPr lang="en-GB" cap="small" baseline="30000" dirty="0"/>
              <a:t>th</a:t>
            </a:r>
            <a:r>
              <a:rPr lang="en-GB" cap="small" dirty="0"/>
              <a:t> Annual General Assembly of CLITRAVI</a:t>
            </a:r>
            <a:endParaRPr lang="en-US" altLang="en-US" dirty="0" smtClean="0">
              <a:ea typeface="MS PGothic" pitchFamily="34" charset="-128"/>
            </a:endParaRPr>
          </a:p>
        </p:txBody>
      </p:sp>
      <p:sp>
        <p:nvSpPr>
          <p:cNvPr id="5123" name="Content Placeholder 2"/>
          <p:cNvSpPr>
            <a:spLocks noGrp="1"/>
          </p:cNvSpPr>
          <p:nvPr>
            <p:ph idx="1"/>
          </p:nvPr>
        </p:nvSpPr>
        <p:spPr>
          <a:xfrm>
            <a:off x="468312" y="3933825"/>
            <a:ext cx="7560072" cy="1871663"/>
          </a:xfrm>
        </p:spPr>
        <p:txBody>
          <a:bodyPr/>
          <a:lstStyle/>
          <a:p>
            <a:pPr marL="0" indent="0"/>
            <a:r>
              <a:rPr lang="en-US" altLang="en-US" dirty="0" smtClean="0">
                <a:ea typeface="MS PGothic" pitchFamily="34" charset="-128"/>
              </a:rPr>
              <a:t>- Commissioner Andriukaitis</a:t>
            </a:r>
          </a:p>
          <a:p>
            <a:pPr marL="457200" indent="-457200">
              <a:buFontTx/>
              <a:buChar char="-"/>
            </a:pPr>
            <a:r>
              <a:rPr lang="en-US" altLang="en-US" dirty="0">
                <a:ea typeface="MS PGothic" pitchFamily="34" charset="-128"/>
              </a:rPr>
              <a:t>Dubrovnik</a:t>
            </a:r>
          </a:p>
          <a:p>
            <a:pPr marL="457200" indent="-457200">
              <a:buFontTx/>
              <a:buChar char="-"/>
            </a:pPr>
            <a:r>
              <a:rPr lang="en-US" altLang="en-US" dirty="0" smtClean="0">
                <a:ea typeface="MS PGothic" pitchFamily="34" charset="-128"/>
              </a:rPr>
              <a:t>17 May 2018</a:t>
            </a:r>
          </a:p>
        </p:txBody>
      </p:sp>
    </p:spTree>
    <p:extLst>
      <p:ext uri="{BB962C8B-B14F-4D97-AF65-F5344CB8AC3E}">
        <p14:creationId xmlns:p14="http://schemas.microsoft.com/office/powerpoint/2010/main" val="2864864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8063" y="1776413"/>
            <a:ext cx="1223962"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pic>
        <p:nvPicPr>
          <p:cNvPr id="22531"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968500"/>
            <a:ext cx="863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995738" y="1776413"/>
            <a:ext cx="1223962"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sp>
        <p:nvSpPr>
          <p:cNvPr id="18" name="Rectangle 17"/>
          <p:cNvSpPr/>
          <p:nvPr/>
        </p:nvSpPr>
        <p:spPr>
          <a:xfrm>
            <a:off x="6983413" y="1776413"/>
            <a:ext cx="1225550" cy="1289050"/>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nchor="ctr"/>
          <a:lstStyle/>
          <a:p>
            <a:pPr algn="ctr" defTabSz="457182" fontAlgn="auto">
              <a:spcBef>
                <a:spcPts val="0"/>
              </a:spcBef>
              <a:spcAft>
                <a:spcPts val="0"/>
              </a:spcAft>
              <a:defRPr/>
            </a:pPr>
            <a:endParaRPr lang="en-US" sz="1800" b="0">
              <a:solidFill>
                <a:srgbClr val="FFFFFF"/>
              </a:solidFill>
            </a:endParaRPr>
          </a:p>
        </p:txBody>
      </p:sp>
      <p:pic>
        <p:nvPicPr>
          <p:cNvPr id="22534"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650" y="1992313"/>
            <a:ext cx="5921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180975" y="2928938"/>
            <a:ext cx="2879725"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smtClean="0">
                <a:solidFill>
                  <a:srgbClr val="3E9CE1"/>
                </a:solidFill>
              </a:rPr>
              <a:t>MAKING THE EU A BEST PRACTICE REGION ON AMR</a:t>
            </a:r>
          </a:p>
          <a:p>
            <a:pPr algn="ctr" defTabSz="457182" fontAlgn="auto">
              <a:spcBef>
                <a:spcPts val="0"/>
              </a:spcBef>
              <a:spcAft>
                <a:spcPts val="0"/>
              </a:spcAft>
              <a:defRPr/>
            </a:pPr>
            <a:endParaRPr lang="en-GB" sz="1200" dirty="0" smtClean="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evidence and awareness </a:t>
            </a:r>
            <a:endParaRPr lang="en-GB" sz="1200" b="0" dirty="0" smtClean="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coordination and implementation of EU </a:t>
            </a:r>
            <a:r>
              <a:rPr lang="en-GB" sz="1200" b="0" dirty="0" smtClean="0">
                <a:solidFill>
                  <a:srgbClr val="FFFFFF"/>
                </a:solidFill>
              </a:rPr>
              <a:t>rules</a:t>
            </a:r>
          </a:p>
          <a:p>
            <a:pPr marL="171450" indent="-171450" defTabSz="457182" fontAlgn="auto">
              <a:spcBef>
                <a:spcPts val="0"/>
              </a:spcBef>
              <a:spcAft>
                <a:spcPts val="600"/>
              </a:spcAft>
              <a:buFont typeface="Arial"/>
              <a:buChar char="•"/>
              <a:defRPr/>
            </a:pPr>
            <a:r>
              <a:rPr lang="en-GB" sz="1200" b="0" dirty="0" smtClean="0">
                <a:solidFill>
                  <a:srgbClr val="FFFFFF"/>
                </a:solidFill>
              </a:rPr>
              <a:t>Better </a:t>
            </a:r>
            <a:r>
              <a:rPr lang="en-GB" sz="1200" b="0" dirty="0">
                <a:solidFill>
                  <a:srgbClr val="FFFFFF"/>
                </a:solidFill>
              </a:rPr>
              <a:t>prevention and control  </a:t>
            </a:r>
            <a:endParaRPr lang="en-GB" sz="1200" b="0" dirty="0" smtClean="0">
              <a:solidFill>
                <a:srgbClr val="FFFFFF"/>
              </a:solidFill>
            </a:endParaRPr>
          </a:p>
          <a:p>
            <a:pPr marL="171450" indent="-171450" defTabSz="457182" fontAlgn="auto">
              <a:spcBef>
                <a:spcPts val="0"/>
              </a:spcBef>
              <a:spcAft>
                <a:spcPts val="600"/>
              </a:spcAft>
              <a:buFont typeface="Arial"/>
              <a:buChar char="•"/>
              <a:defRPr/>
            </a:pPr>
            <a:r>
              <a:rPr lang="en-GB" sz="1200" b="0" dirty="0">
                <a:solidFill>
                  <a:srgbClr val="FFFFFF"/>
                </a:solidFill>
              </a:rPr>
              <a:t>Better addressing the role of the environment</a:t>
            </a:r>
          </a:p>
          <a:p>
            <a:pPr marL="171450" lvl="1" indent="-171450" defTabSz="457182" fontAlgn="auto">
              <a:spcBef>
                <a:spcPts val="0"/>
              </a:spcBef>
              <a:spcAft>
                <a:spcPts val="600"/>
              </a:spcAft>
              <a:buFont typeface="Arial"/>
              <a:buChar char="•"/>
              <a:defRPr/>
            </a:pPr>
            <a:r>
              <a:rPr lang="en-GB" sz="1200" b="0" dirty="0">
                <a:solidFill>
                  <a:srgbClr val="FFFFFF"/>
                </a:solidFill>
              </a:rPr>
              <a:t>A stronger partnership against AMR and better availability of antimicrobials</a:t>
            </a:r>
          </a:p>
          <a:p>
            <a:pPr marL="171450" indent="-171450" defTabSz="457182" fontAlgn="auto">
              <a:spcBef>
                <a:spcPts val="0"/>
              </a:spcBef>
              <a:spcAft>
                <a:spcPts val="600"/>
              </a:spcAft>
              <a:buFont typeface="Arial"/>
              <a:buChar char="•"/>
              <a:defRPr/>
            </a:pPr>
            <a:endParaRPr lang="en-GB" sz="1000" b="0" dirty="0">
              <a:solidFill>
                <a:srgbClr val="FFFFFF"/>
              </a:solidFill>
            </a:endParaRPr>
          </a:p>
        </p:txBody>
      </p:sp>
      <p:pic>
        <p:nvPicPr>
          <p:cNvPr id="22536"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1920875"/>
            <a:ext cx="568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p:cNvSpPr/>
          <p:nvPr/>
        </p:nvSpPr>
        <p:spPr>
          <a:xfrm>
            <a:off x="3203575" y="2928938"/>
            <a:ext cx="2808288"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a:solidFill>
                  <a:srgbClr val="3E9CE1"/>
                </a:solidFill>
              </a:rPr>
              <a:t>BOOSTING RESEARCH, DEVELOPMENT AND INNOVATION ON AMR</a:t>
            </a:r>
          </a:p>
          <a:p>
            <a:pPr algn="ctr" defTabSz="457182" fontAlgn="auto">
              <a:spcBef>
                <a:spcPts val="0"/>
              </a:spcBef>
              <a:spcAft>
                <a:spcPts val="0"/>
              </a:spcAft>
              <a:defRPr/>
            </a:pPr>
            <a:endParaRPr lang="en-GB" sz="1200" dirty="0" smtClean="0">
              <a:solidFill>
                <a:srgbClr val="FFFFFF"/>
              </a:solidFill>
            </a:endParaRPr>
          </a:p>
          <a:p>
            <a:pPr marL="171450" indent="-171450" defTabSz="457182" fontAlgn="auto">
              <a:spcBef>
                <a:spcPts val="0"/>
              </a:spcBef>
              <a:spcAft>
                <a:spcPts val="600"/>
              </a:spcAft>
              <a:buFont typeface="Arial"/>
              <a:buChar char="•"/>
              <a:defRPr/>
            </a:pPr>
            <a:r>
              <a:rPr lang="en-GB" sz="1200" b="0" dirty="0">
                <a:solidFill>
                  <a:srgbClr val="FFFFFF"/>
                </a:solidFill>
              </a:rPr>
              <a:t>New economic models </a:t>
            </a:r>
            <a:r>
              <a:rPr lang="en-GB" sz="1200" dirty="0">
                <a:solidFill>
                  <a:srgbClr val="FFFFFF"/>
                </a:solidFill>
              </a:rPr>
              <a:t>&amp; </a:t>
            </a:r>
            <a:r>
              <a:rPr lang="en-GB" sz="1200" b="0" dirty="0">
                <a:solidFill>
                  <a:srgbClr val="FFFFFF"/>
                </a:solidFill>
              </a:rPr>
              <a:t>incentives </a:t>
            </a:r>
          </a:p>
          <a:p>
            <a:pPr marL="171450" indent="-171450" defTabSz="457182" fontAlgn="auto">
              <a:spcBef>
                <a:spcPts val="0"/>
              </a:spcBef>
              <a:spcAft>
                <a:spcPts val="600"/>
              </a:spcAft>
              <a:buFont typeface="Arial"/>
              <a:buChar char="•"/>
              <a:defRPr/>
            </a:pPr>
            <a:r>
              <a:rPr lang="en-GB" sz="1200" b="0" dirty="0" smtClean="0">
                <a:solidFill>
                  <a:srgbClr val="FFFFFF"/>
                </a:solidFill>
              </a:rPr>
              <a:t>Better detection and control measures</a:t>
            </a:r>
          </a:p>
          <a:p>
            <a:pPr marL="171450" indent="-171450" defTabSz="457182" fontAlgn="auto">
              <a:spcBef>
                <a:spcPts val="0"/>
              </a:spcBef>
              <a:spcAft>
                <a:spcPts val="600"/>
              </a:spcAft>
              <a:buFont typeface="Arial"/>
              <a:buChar char="•"/>
              <a:defRPr/>
            </a:pPr>
            <a:r>
              <a:rPr lang="en-GB" sz="1200" b="0" dirty="0" smtClean="0">
                <a:solidFill>
                  <a:srgbClr val="FFFFFF"/>
                </a:solidFill>
              </a:rPr>
              <a:t>New </a:t>
            </a:r>
            <a:r>
              <a:rPr lang="en-GB" sz="1200" b="0" dirty="0">
                <a:solidFill>
                  <a:srgbClr val="FFFFFF"/>
                </a:solidFill>
              </a:rPr>
              <a:t>antimicrobials, rapid diagnostic tests, vaccines </a:t>
            </a:r>
            <a:r>
              <a:rPr lang="en-GB" sz="1200" dirty="0">
                <a:solidFill>
                  <a:srgbClr val="FFFFFF"/>
                </a:solidFill>
              </a:rPr>
              <a:t>&amp; </a:t>
            </a:r>
            <a:r>
              <a:rPr lang="en-GB" sz="1200" b="0" dirty="0">
                <a:solidFill>
                  <a:srgbClr val="FFFFFF"/>
                </a:solidFill>
              </a:rPr>
              <a:t>alternative </a:t>
            </a:r>
            <a:r>
              <a:rPr lang="en-GB" sz="1200" b="0" dirty="0" smtClean="0">
                <a:solidFill>
                  <a:srgbClr val="FFFFFF"/>
                </a:solidFill>
              </a:rPr>
              <a:t>therapies</a:t>
            </a:r>
          </a:p>
          <a:p>
            <a:pPr marL="171450" indent="-171450" defTabSz="457182" fontAlgn="auto">
              <a:spcBef>
                <a:spcPts val="0"/>
              </a:spcBef>
              <a:spcAft>
                <a:spcPts val="600"/>
              </a:spcAft>
              <a:buFont typeface="Arial"/>
              <a:buChar char="•"/>
              <a:defRPr/>
            </a:pPr>
            <a:r>
              <a:rPr lang="fr-BE" sz="1200" b="0" dirty="0" smtClean="0">
                <a:solidFill>
                  <a:srgbClr val="FFFFFF"/>
                </a:solidFill>
              </a:rPr>
              <a:t>AMR in the </a:t>
            </a:r>
            <a:r>
              <a:rPr lang="fr-BE" sz="1200" b="0" dirty="0" err="1" smtClean="0">
                <a:solidFill>
                  <a:srgbClr val="FFFFFF"/>
                </a:solidFill>
              </a:rPr>
              <a:t>environment</a:t>
            </a:r>
            <a:endParaRPr lang="en-GB" sz="1200" b="0" dirty="0">
              <a:solidFill>
                <a:srgbClr val="FFFFFF"/>
              </a:solidFill>
            </a:endParaRPr>
          </a:p>
        </p:txBody>
      </p:sp>
      <p:sp>
        <p:nvSpPr>
          <p:cNvPr id="24" name="Rounded Rectangle 23"/>
          <p:cNvSpPr/>
          <p:nvPr/>
        </p:nvSpPr>
        <p:spPr>
          <a:xfrm>
            <a:off x="6156325" y="2928938"/>
            <a:ext cx="2879725" cy="3095625"/>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7" tIns="45718" rIns="91437" bIns="45718"/>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457182" fontAlgn="auto">
              <a:spcBef>
                <a:spcPts val="0"/>
              </a:spcBef>
              <a:spcAft>
                <a:spcPts val="0"/>
              </a:spcAft>
              <a:defRPr/>
            </a:pPr>
            <a:r>
              <a:rPr lang="en-GB" sz="1200" dirty="0">
                <a:solidFill>
                  <a:srgbClr val="3E9CE1"/>
                </a:solidFill>
              </a:rPr>
              <a:t>SHAPING THE GLOBAL AGENDA ON </a:t>
            </a:r>
            <a:r>
              <a:rPr lang="en-GB" sz="1200" dirty="0" smtClean="0">
                <a:solidFill>
                  <a:srgbClr val="3E9CE1"/>
                </a:solidFill>
              </a:rPr>
              <a:t>AMR</a:t>
            </a:r>
          </a:p>
          <a:p>
            <a:pPr algn="ctr" defTabSz="457182" fontAlgn="auto">
              <a:spcBef>
                <a:spcPts val="0"/>
              </a:spcBef>
              <a:spcAft>
                <a:spcPts val="0"/>
              </a:spcAft>
              <a:defRPr/>
            </a:pPr>
            <a:endParaRPr lang="en-GB" sz="1200" dirty="0">
              <a:solidFill>
                <a:srgbClr val="3E9CE1"/>
              </a:solidFill>
            </a:endParaRPr>
          </a:p>
          <a:p>
            <a:pPr algn="ctr" defTabSz="457182" fontAlgn="auto">
              <a:spcBef>
                <a:spcPts val="0"/>
              </a:spcBef>
              <a:spcAft>
                <a:spcPts val="0"/>
              </a:spcAft>
              <a:defRPr/>
            </a:pPr>
            <a:endParaRPr lang="en-GB" sz="100" dirty="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Stronger EU global presence, partnering </a:t>
            </a:r>
          </a:p>
          <a:p>
            <a:pPr marL="171450" indent="-171450" defTabSz="457182" fontAlgn="auto">
              <a:spcBef>
                <a:spcPts val="0"/>
              </a:spcBef>
              <a:spcAft>
                <a:spcPts val="600"/>
              </a:spcAft>
              <a:buFont typeface="Arial"/>
              <a:buChar char="•"/>
              <a:defRPr/>
            </a:pPr>
            <a:r>
              <a:rPr lang="en-GB" sz="1200" b="0" dirty="0" smtClean="0">
                <a:solidFill>
                  <a:srgbClr val="FFFFFF"/>
                </a:solidFill>
              </a:rPr>
              <a:t>Stronger bilateral partnership for stronger cooperation</a:t>
            </a:r>
            <a:endParaRPr lang="en-GB" sz="1200" b="0" dirty="0">
              <a:solidFill>
                <a:srgbClr val="FFFFFF"/>
              </a:solidFill>
            </a:endParaRPr>
          </a:p>
          <a:p>
            <a:pPr marL="171450" indent="-171450" defTabSz="457182" fontAlgn="auto">
              <a:spcBef>
                <a:spcPts val="0"/>
              </a:spcBef>
              <a:spcAft>
                <a:spcPts val="600"/>
              </a:spcAft>
              <a:buFont typeface="Arial"/>
              <a:buChar char="•"/>
              <a:defRPr/>
            </a:pPr>
            <a:r>
              <a:rPr lang="en-GB" sz="1200" b="0" dirty="0" smtClean="0">
                <a:solidFill>
                  <a:srgbClr val="FFFFFF"/>
                </a:solidFill>
              </a:rPr>
              <a:t>Cooperating with developing countries</a:t>
            </a:r>
          </a:p>
          <a:p>
            <a:pPr marL="171450" indent="-171450" defTabSz="457182" fontAlgn="auto">
              <a:spcBef>
                <a:spcPts val="0"/>
              </a:spcBef>
              <a:spcAft>
                <a:spcPts val="600"/>
              </a:spcAft>
              <a:buFont typeface="Arial"/>
              <a:buChar char="•"/>
              <a:defRPr/>
            </a:pPr>
            <a:r>
              <a:rPr lang="en-GB" sz="1200" b="0" dirty="0" smtClean="0">
                <a:solidFill>
                  <a:srgbClr val="FFFFFF"/>
                </a:solidFill>
              </a:rPr>
              <a:t>Developing a global research agenda</a:t>
            </a:r>
          </a:p>
          <a:p>
            <a:pPr marL="171450" indent="-171450" defTabSz="457182" fontAlgn="auto">
              <a:spcBef>
                <a:spcPts val="0"/>
              </a:spcBef>
              <a:spcAft>
                <a:spcPts val="600"/>
              </a:spcAft>
              <a:buFont typeface="Arial"/>
              <a:buChar char="•"/>
              <a:defRPr/>
            </a:pPr>
            <a:endParaRPr lang="en-GB" sz="1200" b="0" dirty="0">
              <a:solidFill>
                <a:srgbClr val="FFFFFF"/>
              </a:solidFill>
            </a:endParaRPr>
          </a:p>
        </p:txBody>
      </p:sp>
    </p:spTree>
    <p:extLst>
      <p:ext uri="{BB962C8B-B14F-4D97-AF65-F5344CB8AC3E}">
        <p14:creationId xmlns:p14="http://schemas.microsoft.com/office/powerpoint/2010/main" val="308616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smtClean="0"/>
              <a:t>Origin indication</a:t>
            </a:r>
            <a:endParaRPr lang="en-GB" sz="2800" dirty="0"/>
          </a:p>
        </p:txBody>
      </p:sp>
      <p:sp>
        <p:nvSpPr>
          <p:cNvPr id="2" name="Slide Number Placeholder 1"/>
          <p:cNvSpPr>
            <a:spLocks noGrp="1"/>
          </p:cNvSpPr>
          <p:nvPr>
            <p:ph type="sldNum" sz="quarter" idx="12"/>
          </p:nvPr>
        </p:nvSpPr>
        <p:spPr/>
        <p:txBody>
          <a:bodyPr/>
          <a:lstStyle/>
          <a:p>
            <a:fld id="{18B43E35-6EE0-4574-8F4E-AA88011FFC2B}" type="slidenum">
              <a:rPr lang="en-GB" altLang="en-US" smtClean="0">
                <a:solidFill>
                  <a:srgbClr val="000000"/>
                </a:solidFill>
              </a:rPr>
              <a:pPr/>
              <a:t>11</a:t>
            </a:fld>
            <a:endParaRPr lang="en-GB" altLang="en-US">
              <a:solidFill>
                <a:srgbClr val="000000"/>
              </a:solidFill>
            </a:endParaRPr>
          </a:p>
        </p:txBody>
      </p:sp>
      <p:sp>
        <p:nvSpPr>
          <p:cNvPr id="3" name="Content Placeholder 2"/>
          <p:cNvSpPr>
            <a:spLocks noGrp="1"/>
          </p:cNvSpPr>
          <p:nvPr>
            <p:ph idx="1"/>
          </p:nvPr>
        </p:nvSpPr>
        <p:spPr>
          <a:xfrm>
            <a:off x="395536" y="2492375"/>
            <a:ext cx="8291264" cy="3529013"/>
          </a:xfrm>
        </p:spPr>
        <p:txBody>
          <a:bodyPr/>
          <a:lstStyle/>
          <a:p>
            <a:pPr algn="just">
              <a:buClrTx/>
            </a:pPr>
            <a:r>
              <a:rPr lang="fr-BE" i="0" dirty="0" smtClean="0"/>
              <a:t>Sensitive topic</a:t>
            </a:r>
          </a:p>
          <a:p>
            <a:pPr marL="0" indent="0" algn="just">
              <a:buClrTx/>
              <a:buNone/>
            </a:pPr>
            <a:endParaRPr lang="en-GB" i="0" dirty="0" smtClean="0"/>
          </a:p>
          <a:p>
            <a:pPr algn="just">
              <a:buClrTx/>
            </a:pPr>
            <a:r>
              <a:rPr lang="en-GB" i="0" dirty="0" smtClean="0"/>
              <a:t>Consumer interest in origin labelling is strong</a:t>
            </a:r>
          </a:p>
          <a:p>
            <a:pPr marL="0" indent="0" algn="just">
              <a:buClrTx/>
              <a:buNone/>
            </a:pPr>
            <a:endParaRPr lang="en-GB" i="0" dirty="0" smtClean="0"/>
          </a:p>
          <a:p>
            <a:pPr algn="just">
              <a:buClrTx/>
            </a:pPr>
            <a:r>
              <a:rPr lang="en-GB" i="0" dirty="0"/>
              <a:t>O</a:t>
            </a:r>
            <a:r>
              <a:rPr lang="en-GB" i="0" dirty="0" smtClean="0"/>
              <a:t>rigin </a:t>
            </a:r>
            <a:r>
              <a:rPr lang="en-GB" i="0" dirty="0"/>
              <a:t>labelling </a:t>
            </a:r>
            <a:r>
              <a:rPr lang="en-GB" i="0" dirty="0" smtClean="0"/>
              <a:t>may </a:t>
            </a:r>
            <a:r>
              <a:rPr lang="en-GB" i="0" dirty="0"/>
              <a:t>have far-reaching impacts</a:t>
            </a:r>
          </a:p>
        </p:txBody>
      </p:sp>
    </p:spTree>
    <p:extLst>
      <p:ext uri="{BB962C8B-B14F-4D97-AF65-F5344CB8AC3E}">
        <p14:creationId xmlns:p14="http://schemas.microsoft.com/office/powerpoint/2010/main" val="2568282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smtClean="0"/>
              <a:t>Origin indication</a:t>
            </a:r>
            <a:endParaRPr lang="en-GB" sz="2800" dirty="0"/>
          </a:p>
        </p:txBody>
      </p:sp>
      <p:sp>
        <p:nvSpPr>
          <p:cNvPr id="2" name="Slide Number Placeholder 1"/>
          <p:cNvSpPr>
            <a:spLocks noGrp="1"/>
          </p:cNvSpPr>
          <p:nvPr>
            <p:ph type="sldNum" sz="quarter" idx="12"/>
          </p:nvPr>
        </p:nvSpPr>
        <p:spPr/>
        <p:txBody>
          <a:bodyPr/>
          <a:lstStyle/>
          <a:p>
            <a:fld id="{18B43E35-6EE0-4574-8F4E-AA88011FFC2B}" type="slidenum">
              <a:rPr lang="en-GB" altLang="en-US" smtClean="0">
                <a:solidFill>
                  <a:srgbClr val="000000"/>
                </a:solidFill>
              </a:rPr>
              <a:pPr/>
              <a:t>12</a:t>
            </a:fld>
            <a:endParaRPr lang="en-GB" altLang="en-US">
              <a:solidFill>
                <a:srgbClr val="000000"/>
              </a:solidFill>
            </a:endParaRPr>
          </a:p>
        </p:txBody>
      </p:sp>
      <p:sp>
        <p:nvSpPr>
          <p:cNvPr id="3" name="Content Placeholder 2"/>
          <p:cNvSpPr>
            <a:spLocks noGrp="1"/>
          </p:cNvSpPr>
          <p:nvPr>
            <p:ph idx="1"/>
          </p:nvPr>
        </p:nvSpPr>
        <p:spPr/>
        <p:txBody>
          <a:bodyPr/>
          <a:lstStyle/>
          <a:p>
            <a:pPr marL="0" indent="0" algn="just">
              <a:buClrTx/>
              <a:buNone/>
            </a:pPr>
            <a:r>
              <a:rPr lang="fr-BE" sz="2300" b="1" i="0" dirty="0" err="1" smtClean="0"/>
              <a:t>Implementing</a:t>
            </a:r>
            <a:r>
              <a:rPr lang="fr-BE" sz="2300" b="1" i="0" dirty="0" smtClean="0"/>
              <a:t> </a:t>
            </a:r>
            <a:r>
              <a:rPr lang="fr-BE" sz="2300" b="1" i="0" dirty="0" err="1" smtClean="0"/>
              <a:t>Act</a:t>
            </a:r>
            <a:r>
              <a:rPr lang="fr-BE" sz="2300" b="1" i="0" dirty="0" smtClean="0"/>
              <a:t> on </a:t>
            </a:r>
            <a:r>
              <a:rPr lang="fr-BE" sz="2300" b="1" i="0" dirty="0" err="1" smtClean="0"/>
              <a:t>origin</a:t>
            </a:r>
            <a:r>
              <a:rPr lang="fr-BE" sz="2300" b="1" i="0" dirty="0" smtClean="0"/>
              <a:t> indication of the </a:t>
            </a:r>
            <a:r>
              <a:rPr lang="fr-BE" sz="2300" b="1" i="0" dirty="0" err="1" smtClean="0"/>
              <a:t>primary</a:t>
            </a:r>
            <a:r>
              <a:rPr lang="fr-BE" sz="2300" b="1" i="0" dirty="0" smtClean="0"/>
              <a:t> </a:t>
            </a:r>
            <a:r>
              <a:rPr lang="fr-BE" sz="2300" b="1" i="0" dirty="0" err="1" smtClean="0"/>
              <a:t>ingredient</a:t>
            </a:r>
            <a:r>
              <a:rPr lang="fr-BE" sz="2300" b="1" i="0" dirty="0" smtClean="0"/>
              <a:t>:</a:t>
            </a:r>
            <a:endParaRPr lang="en-GB" sz="2300" b="1" i="0" dirty="0" smtClean="0"/>
          </a:p>
          <a:p>
            <a:pPr algn="just">
              <a:buClrTx/>
              <a:buFont typeface="Verdana" panose="020B0604030504040204" pitchFamily="34" charset="0"/>
              <a:buChar char="•"/>
            </a:pPr>
            <a:endParaRPr lang="en-GB" sz="2300" i="0" dirty="0" smtClean="0"/>
          </a:p>
          <a:p>
            <a:pPr algn="just">
              <a:buClrTx/>
              <a:buFont typeface="Verdana" panose="020B0604030504040204" pitchFamily="34" charset="0"/>
              <a:buChar char="•"/>
            </a:pPr>
            <a:r>
              <a:rPr lang="en-GB" sz="2000" dirty="0"/>
              <a:t>where the origin of a food is given and is different from the one of its primary ingredient, the origin of the primary ingredient shall be given or at least indicated as being different to the origin of the food</a:t>
            </a:r>
            <a:endParaRPr lang="en-GB" sz="2300" i="0" dirty="0"/>
          </a:p>
        </p:txBody>
      </p:sp>
    </p:spTree>
    <p:extLst>
      <p:ext uri="{BB962C8B-B14F-4D97-AF65-F5344CB8AC3E}">
        <p14:creationId xmlns:p14="http://schemas.microsoft.com/office/powerpoint/2010/main" val="100663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smtClean="0"/>
              <a:t>Origin indication</a:t>
            </a:r>
            <a:endParaRPr lang="en-GB" sz="2800" dirty="0"/>
          </a:p>
        </p:txBody>
      </p:sp>
      <p:sp>
        <p:nvSpPr>
          <p:cNvPr id="2" name="Slide Number Placeholder 1"/>
          <p:cNvSpPr>
            <a:spLocks noGrp="1"/>
          </p:cNvSpPr>
          <p:nvPr>
            <p:ph type="sldNum" sz="quarter" idx="12"/>
          </p:nvPr>
        </p:nvSpPr>
        <p:spPr/>
        <p:txBody>
          <a:bodyPr/>
          <a:lstStyle/>
          <a:p>
            <a:fld id="{18B43E35-6EE0-4574-8F4E-AA88011FFC2B}" type="slidenum">
              <a:rPr lang="en-GB" altLang="en-US" smtClean="0">
                <a:solidFill>
                  <a:srgbClr val="000000"/>
                </a:solidFill>
              </a:rPr>
              <a:pPr/>
              <a:t>13</a:t>
            </a:fld>
            <a:endParaRPr lang="en-GB" altLang="en-US">
              <a:solidFill>
                <a:srgbClr val="000000"/>
              </a:solidFill>
            </a:endParaRPr>
          </a:p>
        </p:txBody>
      </p:sp>
      <p:sp>
        <p:nvSpPr>
          <p:cNvPr id="3" name="Content Placeholder 2"/>
          <p:cNvSpPr>
            <a:spLocks noGrp="1"/>
          </p:cNvSpPr>
          <p:nvPr>
            <p:ph idx="1"/>
          </p:nvPr>
        </p:nvSpPr>
        <p:spPr/>
        <p:txBody>
          <a:bodyPr/>
          <a:lstStyle/>
          <a:p>
            <a:pPr lvl="0">
              <a:buClrTx/>
              <a:buFont typeface="Verdana" panose="020B0604030504040204" pitchFamily="34" charset="0"/>
              <a:buChar char="•"/>
            </a:pPr>
            <a:r>
              <a:rPr lang="en-GB" sz="2300" i="0" dirty="0" smtClean="0"/>
              <a:t>The </a:t>
            </a:r>
            <a:r>
              <a:rPr lang="en-GB" sz="2300" i="0" dirty="0"/>
              <a:t>Commission </a:t>
            </a:r>
            <a:r>
              <a:rPr lang="en-GB" sz="2300" i="0" dirty="0" smtClean="0"/>
              <a:t>favours </a:t>
            </a:r>
            <a:r>
              <a:rPr lang="en-GB" sz="2300" i="0" u="sng" dirty="0" smtClean="0"/>
              <a:t>voluntary </a:t>
            </a:r>
            <a:r>
              <a:rPr lang="en-GB" sz="2300" i="0" u="sng" dirty="0"/>
              <a:t>origin </a:t>
            </a:r>
            <a:r>
              <a:rPr lang="en-GB" sz="2300" i="0" dirty="0" smtClean="0"/>
              <a:t>labelling, combined </a:t>
            </a:r>
            <a:r>
              <a:rPr lang="en-GB" sz="2300" i="0" dirty="0"/>
              <a:t>with the mandatory origin </a:t>
            </a:r>
            <a:r>
              <a:rPr lang="en-GB" sz="2300" i="0"/>
              <a:t>labelling </a:t>
            </a:r>
            <a:r>
              <a:rPr lang="en-GB" sz="2300" i="0" smtClean="0"/>
              <a:t>already </a:t>
            </a:r>
            <a:r>
              <a:rPr lang="en-GB" sz="2300" i="0" dirty="0"/>
              <a:t>in place for specific foods or categories of </a:t>
            </a:r>
            <a:r>
              <a:rPr lang="en-GB" sz="2300" i="0" dirty="0" smtClean="0"/>
              <a:t>foods</a:t>
            </a:r>
          </a:p>
          <a:p>
            <a:pPr lvl="0">
              <a:buClrTx/>
              <a:buFont typeface="Verdana" panose="020B0604030504040204" pitchFamily="34" charset="0"/>
              <a:buChar char="•"/>
            </a:pPr>
            <a:endParaRPr lang="en-GB" sz="2300" i="0" dirty="0"/>
          </a:p>
          <a:p>
            <a:pPr lvl="0">
              <a:buClrTx/>
              <a:buFont typeface="Verdana" panose="020B0604030504040204" pitchFamily="34" charset="0"/>
              <a:buChar char="•"/>
            </a:pPr>
            <a:r>
              <a:rPr lang="en-GB" sz="2300" i="0" dirty="0" smtClean="0"/>
              <a:t>Member States may adopt national measures, subject to specific notification procedure</a:t>
            </a:r>
            <a:endParaRPr lang="en-GB" sz="2300" i="0" dirty="0"/>
          </a:p>
          <a:p>
            <a:pPr lvl="0"/>
            <a:r>
              <a:rPr lang="en-GB" sz="2300" i="0" dirty="0" smtClean="0"/>
              <a:t> </a:t>
            </a:r>
            <a:endParaRPr lang="en-GB" sz="2300" i="0" dirty="0"/>
          </a:p>
        </p:txBody>
      </p:sp>
    </p:spTree>
    <p:extLst>
      <p:ext uri="{BB962C8B-B14F-4D97-AF65-F5344CB8AC3E}">
        <p14:creationId xmlns:p14="http://schemas.microsoft.com/office/powerpoint/2010/main" val="154161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800" dirty="0" smtClean="0"/>
              <a:t>Origin indication</a:t>
            </a:r>
            <a:endParaRPr lang="en-GB" sz="2800" dirty="0"/>
          </a:p>
        </p:txBody>
      </p:sp>
      <p:sp>
        <p:nvSpPr>
          <p:cNvPr id="2" name="Slide Number Placeholder 1"/>
          <p:cNvSpPr>
            <a:spLocks noGrp="1"/>
          </p:cNvSpPr>
          <p:nvPr>
            <p:ph type="sldNum" sz="quarter" idx="12"/>
          </p:nvPr>
        </p:nvSpPr>
        <p:spPr/>
        <p:txBody>
          <a:bodyPr/>
          <a:lstStyle/>
          <a:p>
            <a:fld id="{18B43E35-6EE0-4574-8F4E-AA88011FFC2B}" type="slidenum">
              <a:rPr lang="en-GB" altLang="en-US" smtClean="0">
                <a:solidFill>
                  <a:srgbClr val="000000"/>
                </a:solidFill>
              </a:rPr>
              <a:pPr/>
              <a:t>14</a:t>
            </a:fld>
            <a:endParaRPr lang="en-GB" altLang="en-US">
              <a:solidFill>
                <a:srgbClr val="000000"/>
              </a:solidFill>
            </a:endParaRPr>
          </a:p>
        </p:txBody>
      </p:sp>
      <p:sp>
        <p:nvSpPr>
          <p:cNvPr id="3" name="Content Placeholder 2"/>
          <p:cNvSpPr>
            <a:spLocks noGrp="1"/>
          </p:cNvSpPr>
          <p:nvPr>
            <p:ph idx="1"/>
          </p:nvPr>
        </p:nvSpPr>
        <p:spPr/>
        <p:txBody>
          <a:bodyPr/>
          <a:lstStyle/>
          <a:p>
            <a:pPr marL="0" indent="0" algn="just">
              <a:spcAft>
                <a:spcPts val="600"/>
              </a:spcAft>
              <a:buClrTx/>
              <a:buNone/>
            </a:pPr>
            <a:r>
              <a:rPr lang="fr-BE" sz="2300" b="1" i="0" dirty="0" err="1" smtClean="0"/>
              <a:t>Implementing</a:t>
            </a:r>
            <a:r>
              <a:rPr lang="fr-BE" sz="2300" b="1" i="0" dirty="0" smtClean="0"/>
              <a:t> </a:t>
            </a:r>
            <a:r>
              <a:rPr lang="fr-BE" sz="2300" b="1" i="0" dirty="0" err="1" smtClean="0"/>
              <a:t>Act</a:t>
            </a:r>
            <a:r>
              <a:rPr lang="fr-BE" sz="2300" b="1" i="0" dirty="0" smtClean="0"/>
              <a:t> on </a:t>
            </a:r>
            <a:r>
              <a:rPr lang="fr-BE" sz="2300" b="1" i="0" dirty="0" err="1" smtClean="0"/>
              <a:t>origin</a:t>
            </a:r>
            <a:r>
              <a:rPr lang="fr-BE" sz="2300" b="1" i="0" dirty="0" smtClean="0"/>
              <a:t> indication of the </a:t>
            </a:r>
            <a:r>
              <a:rPr lang="fr-BE" sz="2300" b="1" i="0" dirty="0" err="1" smtClean="0"/>
              <a:t>primary</a:t>
            </a:r>
            <a:r>
              <a:rPr lang="fr-BE" sz="2300" b="1" i="0" dirty="0" smtClean="0"/>
              <a:t> </a:t>
            </a:r>
            <a:r>
              <a:rPr lang="fr-BE" sz="2300" b="1" i="0" dirty="0" err="1" smtClean="0"/>
              <a:t>ingredient</a:t>
            </a:r>
            <a:r>
              <a:rPr lang="fr-BE" sz="2300" b="1" i="0" dirty="0" smtClean="0"/>
              <a:t>:</a:t>
            </a:r>
            <a:endParaRPr lang="en-GB" sz="2300" b="1" i="0" dirty="0" smtClean="0"/>
          </a:p>
          <a:p>
            <a:pPr algn="just">
              <a:spcAft>
                <a:spcPts val="600"/>
              </a:spcAft>
              <a:buClrTx/>
              <a:buFont typeface="Verdana" panose="020B0604030504040204" pitchFamily="34" charset="0"/>
              <a:buChar char="•"/>
            </a:pPr>
            <a:r>
              <a:rPr lang="en-GB" sz="2000" i="0" dirty="0"/>
              <a:t>clarifies how the information on the origin of the primary ingredient should be displayed on </a:t>
            </a:r>
            <a:r>
              <a:rPr lang="en-GB" sz="2000" i="0" dirty="0" smtClean="0"/>
              <a:t>labels,</a:t>
            </a:r>
            <a:endParaRPr lang="en-GB" sz="2000" i="0" dirty="0"/>
          </a:p>
          <a:p>
            <a:pPr algn="just">
              <a:spcAft>
                <a:spcPts val="600"/>
              </a:spcAft>
              <a:buClrTx/>
              <a:buFont typeface="Verdana" panose="020B0604030504040204" pitchFamily="34" charset="0"/>
              <a:buChar char="•"/>
            </a:pPr>
            <a:r>
              <a:rPr lang="en-GB" sz="2000" i="0" dirty="0"/>
              <a:t>provides a list of geographical areas to which the origin indication of the primary ingredient may refer </a:t>
            </a:r>
            <a:r>
              <a:rPr lang="en-GB" sz="2000" i="0" dirty="0" smtClean="0"/>
              <a:t>to,</a:t>
            </a:r>
          </a:p>
          <a:p>
            <a:pPr algn="just">
              <a:spcAft>
                <a:spcPts val="600"/>
              </a:spcAft>
              <a:buClrTx/>
              <a:buFont typeface="Verdana" panose="020B0604030504040204" pitchFamily="34" charset="0"/>
              <a:buChar char="•"/>
            </a:pPr>
            <a:r>
              <a:rPr lang="en-GB" sz="2000" i="0" dirty="0"/>
              <a:t>harmonises the presentation of such information in order to ensure that it is easily visible and clearly </a:t>
            </a:r>
            <a:r>
              <a:rPr lang="en-GB" sz="2000" i="0" dirty="0" smtClean="0"/>
              <a:t>legible.</a:t>
            </a:r>
            <a:endParaRPr lang="en-GB" sz="2000" i="0" dirty="0"/>
          </a:p>
        </p:txBody>
      </p:sp>
    </p:spTree>
    <p:extLst>
      <p:ext uri="{BB962C8B-B14F-4D97-AF65-F5344CB8AC3E}">
        <p14:creationId xmlns:p14="http://schemas.microsoft.com/office/powerpoint/2010/main" val="1655327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700213"/>
            <a:ext cx="8229600" cy="3816350"/>
          </a:xfrm>
        </p:spPr>
        <p:txBody>
          <a:bodyPr/>
          <a:lstStyle/>
          <a:p>
            <a:pPr indent="0" algn="ctr">
              <a:buFont typeface="Arial" pitchFamily="34" charset="0"/>
              <a:buNone/>
              <a:defRPr/>
            </a:pPr>
            <a:r>
              <a:rPr lang="en-GB" sz="3200" b="1" i="0" dirty="0" smtClean="0">
                <a:solidFill>
                  <a:srgbClr val="3166CF"/>
                </a:solidFill>
              </a:rPr>
              <a:t>Thank you! </a:t>
            </a:r>
          </a:p>
          <a:p>
            <a:pPr indent="0" algn="ctr">
              <a:buFont typeface="Arial" pitchFamily="34" charset="0"/>
              <a:buNone/>
              <a:defRPr/>
            </a:pPr>
            <a:endParaRPr lang="en-GB" sz="3200" b="1" i="0" dirty="0" smtClean="0">
              <a:solidFill>
                <a:srgbClr val="3166CF"/>
              </a:solidFill>
            </a:endParaRPr>
          </a:p>
          <a:p>
            <a:pPr indent="0" algn="ctr">
              <a:buFont typeface="Arial" pitchFamily="34" charset="0"/>
              <a:buNone/>
              <a:defRPr/>
            </a:pPr>
            <a:r>
              <a:rPr lang="en-GB" sz="3200" b="1" i="0" dirty="0" smtClean="0">
                <a:solidFill>
                  <a:srgbClr val="3166CF"/>
                </a:solidFill>
              </a:rPr>
              <a:t>Contact me:</a:t>
            </a:r>
          </a:p>
          <a:p>
            <a:pPr indent="0" algn="ctr">
              <a:buFont typeface="Arial" pitchFamily="34" charset="0"/>
              <a:buNone/>
              <a:defRPr/>
            </a:pPr>
            <a:endParaRPr lang="en-GB" sz="3200" dirty="0" smtClean="0">
              <a:solidFill>
                <a:srgbClr val="FFC000"/>
              </a:solidFill>
            </a:endParaRPr>
          </a:p>
          <a:p>
            <a:pPr indent="0">
              <a:buFont typeface="Arial" pitchFamily="34" charset="0"/>
              <a:buNone/>
              <a:defRPr/>
            </a:pPr>
            <a:r>
              <a:rPr lang="en-GB" sz="3200" dirty="0" smtClean="0">
                <a:solidFill>
                  <a:srgbClr val="FFC000"/>
                </a:solidFill>
              </a:rPr>
              <a:t>		</a:t>
            </a:r>
          </a:p>
          <a:p>
            <a:pPr indent="0">
              <a:buFont typeface="Arial" pitchFamily="34" charset="0"/>
              <a:buNone/>
              <a:defRPr/>
            </a:pPr>
            <a:endParaRPr lang="en-GB" sz="3200" dirty="0" smtClean="0">
              <a:solidFill>
                <a:srgbClr val="FFC000"/>
              </a:solidFill>
            </a:endParaRPr>
          </a:p>
          <a:p>
            <a:pPr indent="0">
              <a:buFont typeface="Arial" pitchFamily="34" charset="0"/>
              <a:buNone/>
              <a:defRPr/>
            </a:pPr>
            <a:r>
              <a:rPr lang="en-GB" sz="1800" dirty="0" smtClean="0">
                <a:solidFill>
                  <a:srgbClr val="FFC000"/>
                </a:solidFill>
              </a:rPr>
              <a:t>            @V_Andriukaitis </a:t>
            </a:r>
            <a:r>
              <a:rPr lang="en-GB" sz="1800" smtClean="0">
                <a:solidFill>
                  <a:srgbClr val="FFC000"/>
                </a:solidFill>
              </a:rPr>
              <a:t>	 facebook.com/</a:t>
            </a:r>
            <a:r>
              <a:rPr lang="en-GB" sz="1800" dirty="0" err="1" smtClean="0">
                <a:solidFill>
                  <a:srgbClr val="FFC000"/>
                </a:solidFill>
              </a:rPr>
              <a:t>vytenisandriukaitis</a:t>
            </a:r>
            <a:endParaRPr lang="en-GB" sz="1800" dirty="0" smtClean="0">
              <a:solidFill>
                <a:srgbClr val="FFC000"/>
              </a:solidFill>
            </a:endParaRPr>
          </a:p>
          <a:p>
            <a:pPr>
              <a:defRPr/>
            </a:pPr>
            <a:endParaRPr lang="en-GB" dirty="0" smtClean="0">
              <a:solidFill>
                <a:srgbClr val="FFC000"/>
              </a:solidFill>
            </a:endParaRPr>
          </a:p>
          <a:p>
            <a:pPr>
              <a:defRPr/>
            </a:pPr>
            <a:endParaRPr lang="en-GB" dirty="0" smtClean="0">
              <a:solidFill>
                <a:srgbClr val="FFC000"/>
              </a:solidFill>
            </a:endParaRPr>
          </a:p>
          <a:p>
            <a:pPr>
              <a:defRPr/>
            </a:pPr>
            <a:endParaRPr lang="fr-BE" dirty="0" smtClean="0"/>
          </a:p>
          <a:p>
            <a:pPr>
              <a:defRPr/>
            </a:pPr>
            <a:endParaRPr lang="fr-BE" dirty="0"/>
          </a:p>
          <a:p>
            <a:pPr>
              <a:defRPr/>
            </a:pPr>
            <a:endParaRPr lang="fr-BE" dirty="0" smtClean="0"/>
          </a:p>
          <a:p>
            <a:pPr>
              <a:defRPr/>
            </a:pPr>
            <a:endParaRPr lang="fr-BE" dirty="0"/>
          </a:p>
          <a:p>
            <a:pPr>
              <a:defRPr/>
            </a:pPr>
            <a:endParaRPr lang="fr-BE" dirty="0" smtClean="0"/>
          </a:p>
          <a:p>
            <a:pPr>
              <a:defRPr/>
            </a:pPr>
            <a:endParaRPr lang="fr-BE" dirty="0" smtClean="0"/>
          </a:p>
          <a:p>
            <a:pPr>
              <a:defRPr/>
            </a:pPr>
            <a:endParaRPr lang="fr-BE" sz="1100" dirty="0" smtClean="0"/>
          </a:p>
          <a:p>
            <a:pPr>
              <a:defRPr/>
            </a:pPr>
            <a:endParaRPr lang="fr-BE" sz="1100" dirty="0"/>
          </a:p>
        </p:txBody>
      </p:sp>
      <p:pic>
        <p:nvPicPr>
          <p:cNvPr id="51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4048125"/>
            <a:ext cx="839788"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44190"/>
            <a:ext cx="800100"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12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1196975"/>
            <a:ext cx="8229600" cy="936625"/>
          </a:xfrm>
        </p:spPr>
        <p:txBody>
          <a:bodyPr/>
          <a:lstStyle/>
          <a:p>
            <a:pPr algn="ctr"/>
            <a:r>
              <a:rPr lang="en-US" altLang="en-US" smtClean="0">
                <a:ea typeface="MS PGothic" pitchFamily="34" charset="-128"/>
              </a:rPr>
              <a:t>Animal Health</a:t>
            </a:r>
            <a:endParaRPr lang="en-GB" altLang="en-US" smtClean="0">
              <a:ea typeface="MS PGothic" pitchFamily="34" charset="-128"/>
            </a:endParaRPr>
          </a:p>
        </p:txBody>
      </p:sp>
      <p:sp>
        <p:nvSpPr>
          <p:cNvPr id="4" name="Vertical Scroll 3"/>
          <p:cNvSpPr/>
          <p:nvPr/>
        </p:nvSpPr>
        <p:spPr>
          <a:xfrm>
            <a:off x="3335338" y="3001963"/>
            <a:ext cx="1655762" cy="1520825"/>
          </a:xfrm>
          <a:prstGeom prst="verticalScroll">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GB" sz="600" b="0" kern="0" dirty="0">
                <a:solidFill>
                  <a:sysClr val="windowText" lastClr="000000"/>
                </a:solidFill>
                <a:latin typeface="Calibri"/>
                <a:ea typeface="Calibri"/>
                <a:cs typeface="Times New Roman"/>
              </a:rPr>
              <a:t> </a:t>
            </a:r>
            <a:r>
              <a:rPr lang="en-GB" sz="1800" kern="0" dirty="0">
                <a:solidFill>
                  <a:srgbClr val="0F5494"/>
                </a:solidFill>
                <a:latin typeface="Calibri"/>
                <a:ea typeface="Calibri"/>
                <a:cs typeface="Times New Roman"/>
              </a:rPr>
              <a:t>§</a:t>
            </a:r>
            <a:r>
              <a:rPr lang="en-GB" sz="1600" kern="0" dirty="0">
                <a:solidFill>
                  <a:srgbClr val="FF0000"/>
                </a:solidFill>
                <a:latin typeface="Calibri"/>
                <a:ea typeface="Calibri"/>
                <a:cs typeface="Times New Roman"/>
              </a:rPr>
              <a:t> </a:t>
            </a:r>
          </a:p>
          <a:p>
            <a:pPr algn="ctr" fontAlgn="auto">
              <a:lnSpc>
                <a:spcPct val="115000"/>
              </a:lnSpc>
              <a:spcBef>
                <a:spcPts val="0"/>
              </a:spcBef>
              <a:spcAft>
                <a:spcPts val="1000"/>
              </a:spcAft>
              <a:defRPr/>
            </a:pPr>
            <a:r>
              <a:rPr lang="en-GB" sz="1600" kern="0" dirty="0">
                <a:solidFill>
                  <a:srgbClr val="FF0000"/>
                </a:solidFill>
                <a:latin typeface="Calibri"/>
                <a:ea typeface="Calibri"/>
                <a:cs typeface="Times New Roman"/>
              </a:rPr>
              <a:t>Animal Health Law</a:t>
            </a: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5864225"/>
            <a:ext cx="129381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125" name="Straight Connector 5"/>
          <p:cNvCxnSpPr>
            <a:cxnSpLocks noChangeShapeType="1"/>
          </p:cNvCxnSpPr>
          <p:nvPr/>
        </p:nvCxnSpPr>
        <p:spPr bwMode="auto">
          <a:xfrm>
            <a:off x="179388" y="1628775"/>
            <a:ext cx="1368425" cy="1079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pic>
        <p:nvPicPr>
          <p:cNvPr id="51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3271838"/>
            <a:ext cx="234315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0" y="5314950"/>
            <a:ext cx="22304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4950" y="5864225"/>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5" descr="j014999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5413" y="4899025"/>
            <a:ext cx="9604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an02335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9988" y="4956175"/>
            <a:ext cx="1152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6151" y="5169889"/>
            <a:ext cx="1808956" cy="58477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a:solidFill>
              <a:srgbClr val="FFFF00"/>
            </a:solidFill>
          </a:ln>
        </p:spPr>
        <p:style>
          <a:lnRef idx="1">
            <a:schemeClr val="accent6"/>
          </a:lnRef>
          <a:fillRef idx="2">
            <a:schemeClr val="accent6"/>
          </a:fillRef>
          <a:effectRef idx="1">
            <a:schemeClr val="accent6"/>
          </a:effectRef>
          <a:fontRef idx="minor">
            <a:schemeClr val="dk1"/>
          </a:fontRef>
        </p:style>
        <p:txBody>
          <a:bodyPr>
            <a:spAutoFit/>
          </a:bodyPr>
          <a:lstStyle/>
          <a:p>
            <a:pPr algn="ctr" eaLnBrk="0" hangingPunct="0">
              <a:spcBef>
                <a:spcPct val="20000"/>
              </a:spcBef>
              <a:buClr>
                <a:srgbClr val="AFC551"/>
              </a:buClr>
              <a:buSzPct val="120000"/>
              <a:defRPr/>
            </a:pPr>
            <a:r>
              <a:rPr lang="en-GB" sz="1600" i="1" kern="0" dirty="0">
                <a:solidFill>
                  <a:srgbClr val="FF0000"/>
                </a:solidFill>
                <a:ea typeface="Verdana" pitchFamily="34" charset="0"/>
              </a:rPr>
              <a:t>Crisis preparedness</a:t>
            </a:r>
          </a:p>
        </p:txBody>
      </p:sp>
      <p:sp>
        <p:nvSpPr>
          <p:cNvPr id="8" name="Rectangle 7"/>
          <p:cNvSpPr/>
          <p:nvPr/>
        </p:nvSpPr>
        <p:spPr>
          <a:xfrm>
            <a:off x="250825" y="1908175"/>
            <a:ext cx="8353425" cy="708025"/>
          </a:xfrm>
          <a:prstGeom prst="rect">
            <a:avLst/>
          </a:prstGeom>
        </p:spPr>
        <p:txBody>
          <a:bodyPr>
            <a:spAutoFit/>
          </a:bodyPr>
          <a:lstStyle/>
          <a:p>
            <a:pPr algn="ctr">
              <a:spcBef>
                <a:spcPct val="20000"/>
              </a:spcBef>
              <a:buClr>
                <a:srgbClr val="AFC551"/>
              </a:buClr>
              <a:defRPr/>
            </a:pPr>
            <a:r>
              <a:rPr lang="en-GB" sz="2000" b="0" i="1" u="sng" kern="0" dirty="0">
                <a:solidFill>
                  <a:srgbClr val="0F5494"/>
                </a:solidFill>
                <a:ea typeface="Verdana" pitchFamily="34" charset="0"/>
              </a:rPr>
              <a:t>Transmissible animal diseases </a:t>
            </a:r>
            <a:r>
              <a:rPr lang="en-GB" sz="2000" b="0" i="1" kern="0" dirty="0">
                <a:solidFill>
                  <a:srgbClr val="0F5494"/>
                </a:solidFill>
                <a:ea typeface="Verdana" pitchFamily="34" charset="0"/>
              </a:rPr>
              <a:t>and epidemics </a:t>
            </a:r>
            <a:r>
              <a:rPr lang="en-GB" sz="2000" i="1" kern="0" dirty="0">
                <a:solidFill>
                  <a:srgbClr val="0F5494"/>
                </a:solidFill>
                <a:ea typeface="Verdana" pitchFamily="34" charset="0"/>
              </a:rPr>
              <a:t>affecting </a:t>
            </a:r>
            <a:r>
              <a:rPr lang="en-GB" sz="2000" b="0" i="1" kern="0" dirty="0">
                <a:solidFill>
                  <a:srgbClr val="0F5494"/>
                </a:solidFill>
                <a:ea typeface="Verdana" pitchFamily="34" charset="0"/>
              </a:rPr>
              <a:t>animals, people and the economy</a:t>
            </a:r>
          </a:p>
        </p:txBody>
      </p:sp>
      <p:sp>
        <p:nvSpPr>
          <p:cNvPr id="19" name="Rectangle 18"/>
          <p:cNvSpPr/>
          <p:nvPr/>
        </p:nvSpPr>
        <p:spPr>
          <a:xfrm>
            <a:off x="5364163" y="2774950"/>
            <a:ext cx="3240087" cy="307975"/>
          </a:xfrm>
          <a:prstGeom prst="rect">
            <a:avLst/>
          </a:prstGeom>
          <a:ln w="19050">
            <a:solidFill>
              <a:srgbClr val="C00000"/>
            </a:solidFill>
          </a:ln>
        </p:spPr>
        <p:txBody>
          <a:bodyPr>
            <a:spAutoFit/>
          </a:bodyPr>
          <a:lstStyle/>
          <a:p>
            <a:pPr marL="0" lvl="1" eaLnBrk="0" hangingPunct="0">
              <a:spcBef>
                <a:spcPct val="20000"/>
              </a:spcBef>
              <a:buClr>
                <a:srgbClr val="AFC551"/>
              </a:buClr>
              <a:defRPr/>
            </a:pPr>
            <a:r>
              <a:rPr lang="hu-HU" sz="1400" kern="0" dirty="0" err="1">
                <a:solidFill>
                  <a:srgbClr val="AFC551"/>
                </a:solidFill>
                <a:ea typeface="Verdana" pitchFamily="34" charset="0"/>
              </a:rPr>
              <a:t>Prevention</a:t>
            </a:r>
            <a:r>
              <a:rPr lang="hu-HU" sz="1400" kern="0" dirty="0">
                <a:solidFill>
                  <a:srgbClr val="AFC551"/>
                </a:solidFill>
                <a:ea typeface="Verdana" pitchFamily="34" charset="0"/>
              </a:rPr>
              <a:t> is </a:t>
            </a:r>
            <a:r>
              <a:rPr lang="hu-HU" sz="1400" kern="0" dirty="0" err="1">
                <a:solidFill>
                  <a:srgbClr val="AFC551"/>
                </a:solidFill>
                <a:ea typeface="Verdana" pitchFamily="34" charset="0"/>
              </a:rPr>
              <a:t>better</a:t>
            </a:r>
            <a:r>
              <a:rPr lang="hu-HU" sz="1400" kern="0" dirty="0">
                <a:solidFill>
                  <a:srgbClr val="AFC551"/>
                </a:solidFill>
                <a:ea typeface="Verdana" pitchFamily="34" charset="0"/>
              </a:rPr>
              <a:t> </a:t>
            </a:r>
            <a:r>
              <a:rPr lang="hu-HU" sz="1400" kern="0" dirty="0" err="1">
                <a:solidFill>
                  <a:srgbClr val="AFC551"/>
                </a:solidFill>
                <a:ea typeface="Verdana" pitchFamily="34" charset="0"/>
              </a:rPr>
              <a:t>than</a:t>
            </a:r>
            <a:r>
              <a:rPr lang="hu-HU" sz="1400" kern="0" dirty="0">
                <a:solidFill>
                  <a:srgbClr val="AFC551"/>
                </a:solidFill>
                <a:ea typeface="Verdana" pitchFamily="34" charset="0"/>
              </a:rPr>
              <a:t> </a:t>
            </a:r>
            <a:r>
              <a:rPr lang="hu-HU" sz="1400" kern="0" dirty="0" err="1">
                <a:solidFill>
                  <a:srgbClr val="AFC551"/>
                </a:solidFill>
                <a:ea typeface="Verdana" pitchFamily="34" charset="0"/>
              </a:rPr>
              <a:t>cure</a:t>
            </a:r>
            <a:endParaRPr lang="en-GB" sz="1400" kern="0" dirty="0">
              <a:solidFill>
                <a:srgbClr val="AFC551"/>
              </a:solidFill>
              <a:ea typeface="Verdana" pitchFamily="34" charset="0"/>
            </a:endParaRPr>
          </a:p>
        </p:txBody>
      </p:sp>
      <p:sp>
        <p:nvSpPr>
          <p:cNvPr id="5136" name="TextBox 19"/>
          <p:cNvSpPr txBox="1">
            <a:spLocks noChangeArrowheads="1"/>
          </p:cNvSpPr>
          <p:nvPr/>
        </p:nvSpPr>
        <p:spPr bwMode="auto">
          <a:xfrm>
            <a:off x="5591175" y="4497388"/>
            <a:ext cx="2470150" cy="3079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0F5494"/>
              </a:buClr>
              <a:buChar char="•"/>
              <a:defRPr sz="2400" i="1">
                <a:solidFill>
                  <a:srgbClr val="0F5494"/>
                </a:solidFill>
                <a:latin typeface="Verdana" pitchFamily="34" charset="0"/>
                <a:ea typeface="MS PGothic"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MS PGothic"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MS PGothic"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ClrTx/>
              <a:buFontTx/>
              <a:buNone/>
            </a:pPr>
            <a:r>
              <a:rPr lang="en-GB" altLang="en-US" sz="1400" i="0"/>
              <a:t>Safe and easier trade</a:t>
            </a:r>
          </a:p>
        </p:txBody>
      </p:sp>
      <p:sp>
        <p:nvSpPr>
          <p:cNvPr id="24" name="Rectangle 23"/>
          <p:cNvSpPr/>
          <p:nvPr/>
        </p:nvSpPr>
        <p:spPr>
          <a:xfrm>
            <a:off x="3340100" y="4833938"/>
            <a:ext cx="1709738" cy="338137"/>
          </a:xfrm>
          <a:prstGeom prst="rect">
            <a:avLst/>
          </a:prstGeom>
          <a:ln w="19050">
            <a:solidFill>
              <a:srgbClr val="C00000"/>
            </a:solidFill>
          </a:ln>
        </p:spPr>
        <p:txBody>
          <a:bodyPr>
            <a:spAutoFit/>
          </a:bodyPr>
          <a:lstStyle/>
          <a:p>
            <a:pPr>
              <a:defRPr/>
            </a:pPr>
            <a:r>
              <a:rPr lang="en-GB" sz="1600" u="sng" kern="0" dirty="0">
                <a:solidFill>
                  <a:srgbClr val="AFC551"/>
                </a:solidFill>
                <a:latin typeface="Verdana"/>
              </a:rPr>
              <a:t>"One Health" </a:t>
            </a:r>
            <a:endParaRPr lang="en-GB" sz="1600" dirty="0"/>
          </a:p>
        </p:txBody>
      </p:sp>
      <p:pic>
        <p:nvPicPr>
          <p:cNvPr id="5138" name="Picture 11" descr="C:\Users\logarbr\AppData\Local\Microsoft\Windows\Temporary Internet Files\Content.Outlook\EK1ADYBB\220px-20160208054949%21Wildschein%2C_N%C3%A4he_Pulverstampftor_%28cropped%2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0975" y="4246563"/>
            <a:ext cx="1130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343275"/>
            <a:ext cx="1109663"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11150" y="2806700"/>
            <a:ext cx="1787525" cy="276225"/>
          </a:xfrm>
          <a:prstGeom prst="rect">
            <a:avLst/>
          </a:prstGeom>
          <a:ln w="19050">
            <a:solidFill>
              <a:srgbClr val="C00000"/>
            </a:solidFill>
          </a:ln>
        </p:spPr>
        <p:txBody>
          <a:bodyPr>
            <a:spAutoFit/>
          </a:bodyPr>
          <a:lstStyle/>
          <a:p>
            <a:pPr>
              <a:defRPr/>
            </a:pPr>
            <a:r>
              <a:rPr lang="en-GB" sz="1200" u="sng" kern="0" dirty="0">
                <a:solidFill>
                  <a:srgbClr val="0F5494"/>
                </a:solidFill>
                <a:latin typeface="Verdana"/>
              </a:rPr>
              <a:t>Animal diseases</a:t>
            </a:r>
            <a:endParaRPr lang="en-GB" sz="1200" dirty="0">
              <a:solidFill>
                <a:srgbClr val="0F5494"/>
              </a:solidFill>
            </a:endParaRPr>
          </a:p>
        </p:txBody>
      </p:sp>
      <p:pic>
        <p:nvPicPr>
          <p:cNvPr id="5141" name="Picture 22" descr="P:\Images publication\iSTOCK\11_animals-farm\iStock_000025157560Smal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0338" y="3251200"/>
            <a:ext cx="134143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xplosion 2 19"/>
          <p:cNvSpPr/>
          <p:nvPr/>
        </p:nvSpPr>
        <p:spPr>
          <a:xfrm rot="20686726">
            <a:off x="2962275" y="2738438"/>
            <a:ext cx="1122363" cy="746125"/>
          </a:xfrm>
          <a:prstGeom prst="irregularSeal2">
            <a:avLst/>
          </a:prstGeom>
          <a:solidFill>
            <a:srgbClr val="FF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ltLang="en-US" sz="1200" dirty="0">
              <a:solidFill>
                <a:srgbClr val="FF0000"/>
              </a:solidFill>
            </a:endParaRPr>
          </a:p>
        </p:txBody>
      </p:sp>
      <p:sp>
        <p:nvSpPr>
          <p:cNvPr id="5143" name="TextBox 1"/>
          <p:cNvSpPr txBox="1">
            <a:spLocks noChangeArrowheads="1"/>
          </p:cNvSpPr>
          <p:nvPr/>
        </p:nvSpPr>
        <p:spPr bwMode="auto">
          <a:xfrm rot="-1729913">
            <a:off x="3187700" y="2984500"/>
            <a:ext cx="671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r>
              <a:rPr lang="en-GB" altLang="en-US" sz="1200">
                <a:solidFill>
                  <a:srgbClr val="FF0000"/>
                </a:solidFill>
              </a:rPr>
              <a:t>NEW</a:t>
            </a:r>
          </a:p>
        </p:txBody>
      </p:sp>
    </p:spTree>
    <p:extLst>
      <p:ext uri="{BB962C8B-B14F-4D97-AF65-F5344CB8AC3E}">
        <p14:creationId xmlns:p14="http://schemas.microsoft.com/office/powerpoint/2010/main" val="342255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21129"/>
            <a:ext cx="8496944" cy="1015663"/>
          </a:xfrm>
          <a:prstGeom prst="rect">
            <a:avLst/>
          </a:prstGeom>
        </p:spPr>
        <p:txBody>
          <a:bodyPr wrap="square">
            <a:spAutoFit/>
          </a:bodyPr>
          <a:lstStyle/>
          <a:p>
            <a:pPr lvl="0" algn="ctr"/>
            <a:r>
              <a:rPr lang="en-GB" dirty="0"/>
              <a:t>ASF </a:t>
            </a:r>
            <a:r>
              <a:rPr lang="en-GB" dirty="0" smtClean="0"/>
              <a:t>large </a:t>
            </a:r>
            <a:r>
              <a:rPr lang="en-GB" dirty="0"/>
              <a:t>scale problem in EU neighbouring </a:t>
            </a:r>
            <a:r>
              <a:rPr lang="en-GB" dirty="0" smtClean="0"/>
              <a:t>countries</a:t>
            </a:r>
            <a:endParaRPr lang="en-GB" dirty="0"/>
          </a:p>
        </p:txBody>
      </p:sp>
      <p:pic>
        <p:nvPicPr>
          <p:cNvPr id="4" name="Picture 2" descr="C:\Users\forcesi\AppData\Local\Microsoft\Windows\Temporary Internet Files\Content.Outlook\I6S3RP8E\ASF_2018_empress_data_20180504_landscapemxd+russia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72974"/>
            <a:ext cx="7740352" cy="54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5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C:\Users\ILEVIZI\AppData\Local\Microsoft\Windows\Temporary Internet Files\Content.Outlook\MOF3P1AQ\ASP_01_2018_HU_hunting unit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347"/>
            <a:ext cx="9144000" cy="64733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1760" y="476672"/>
            <a:ext cx="5184576" cy="648072"/>
          </a:xfrm>
          <a:prstGeom prst="rect">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solidFill>
                  <a:srgbClr val="000000"/>
                </a:solidFill>
              </a:rPr>
              <a:t>Last occurrence in wild boar in Hungary confirmed on 21 April 2018</a:t>
            </a:r>
            <a:endParaRPr lang="en-GB" sz="1800" dirty="0">
              <a:solidFill>
                <a:srgbClr val="000000"/>
              </a:solidFill>
            </a:endParaRPr>
          </a:p>
        </p:txBody>
      </p:sp>
    </p:spTree>
    <p:extLst>
      <p:ext uri="{BB962C8B-B14F-4D97-AF65-F5344CB8AC3E}">
        <p14:creationId xmlns:p14="http://schemas.microsoft.com/office/powerpoint/2010/main" val="235439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4392488"/>
          </a:xfrm>
        </p:spPr>
        <p:txBody>
          <a:bodyPr/>
          <a:lstStyle/>
          <a:p>
            <a:pPr lvl="1">
              <a:spcAft>
                <a:spcPts val="600"/>
              </a:spcAft>
            </a:pPr>
            <a:r>
              <a:rPr lang="en-GB" b="0" u="sng" dirty="0" smtClean="0"/>
              <a:t>A </a:t>
            </a:r>
            <a:r>
              <a:rPr lang="en-GB" b="0" u="sng" dirty="0"/>
              <a:t>range of initiatives</a:t>
            </a:r>
            <a:r>
              <a:rPr lang="en-GB" b="0" dirty="0"/>
              <a:t> </a:t>
            </a:r>
            <a:r>
              <a:rPr lang="en-GB" b="0" dirty="0" smtClean="0"/>
              <a:t>against ASF were promoted </a:t>
            </a:r>
            <a:r>
              <a:rPr lang="en-GB" b="0" dirty="0"/>
              <a:t>and undertaken by the </a:t>
            </a:r>
            <a:r>
              <a:rPr lang="en-GB" b="0" dirty="0" smtClean="0"/>
              <a:t>Commission</a:t>
            </a:r>
          </a:p>
          <a:p>
            <a:pPr lvl="1">
              <a:spcAft>
                <a:spcPts val="600"/>
              </a:spcAft>
            </a:pPr>
            <a:r>
              <a:rPr lang="en-GB" b="0" dirty="0" smtClean="0"/>
              <a:t>The </a:t>
            </a:r>
            <a:r>
              <a:rPr lang="en-GB" b="0" u="sng" dirty="0" smtClean="0"/>
              <a:t>harmonised </a:t>
            </a:r>
            <a:r>
              <a:rPr lang="en-GB" b="0" u="sng" dirty="0"/>
              <a:t>strategy </a:t>
            </a:r>
            <a:r>
              <a:rPr lang="en-GB" b="0" dirty="0" smtClean="0"/>
              <a:t>allowed </a:t>
            </a:r>
            <a:r>
              <a:rPr lang="en-GB" b="0" dirty="0"/>
              <a:t>for </a:t>
            </a:r>
            <a:r>
              <a:rPr lang="en-GB" b="0" u="sng" dirty="0"/>
              <a:t>containment of ASF </a:t>
            </a:r>
            <a:r>
              <a:rPr lang="en-GB" b="0" dirty="0"/>
              <a:t>in relatively limited </a:t>
            </a:r>
            <a:r>
              <a:rPr lang="en-GB" b="0" dirty="0" smtClean="0"/>
              <a:t>areas in the EU</a:t>
            </a:r>
            <a:endParaRPr lang="en-GB" b="0" dirty="0"/>
          </a:p>
          <a:p>
            <a:pPr lvl="1">
              <a:spcAft>
                <a:spcPts val="600"/>
              </a:spcAft>
            </a:pPr>
            <a:r>
              <a:rPr lang="en-GB" b="0" u="sng" dirty="0" smtClean="0"/>
              <a:t>Pig </a:t>
            </a:r>
            <a:r>
              <a:rPr lang="en-GB" b="0" u="sng" dirty="0"/>
              <a:t>industry is exposed to considerable risk</a:t>
            </a:r>
            <a:r>
              <a:rPr lang="en-GB" b="0" dirty="0"/>
              <a:t> of spill over from wild boar, especially in farms with low </a:t>
            </a:r>
            <a:r>
              <a:rPr lang="en-GB" b="0" dirty="0" smtClean="0"/>
              <a:t>biosecurity</a:t>
            </a:r>
          </a:p>
          <a:p>
            <a:pPr lvl="1">
              <a:spcAft>
                <a:spcPts val="600"/>
              </a:spcAft>
            </a:pPr>
            <a:r>
              <a:rPr lang="en-GB" b="0" dirty="0" smtClean="0"/>
              <a:t>Measures </a:t>
            </a:r>
            <a:r>
              <a:rPr lang="en-GB" b="0" dirty="0"/>
              <a:t>taken and the regionalisation put in place </a:t>
            </a:r>
            <a:r>
              <a:rPr lang="en-GB" b="0" dirty="0" smtClean="0"/>
              <a:t>have </a:t>
            </a:r>
            <a:r>
              <a:rPr lang="en-GB" b="0" u="sng" dirty="0" smtClean="0"/>
              <a:t>limited </a:t>
            </a:r>
            <a:r>
              <a:rPr lang="en-GB" b="0" u="sng" dirty="0"/>
              <a:t>the effects </a:t>
            </a:r>
            <a:r>
              <a:rPr lang="en-GB" b="0" u="sng" dirty="0" smtClean="0"/>
              <a:t>of trade bans</a:t>
            </a:r>
            <a:r>
              <a:rPr lang="en-GB" b="0" dirty="0" smtClean="0"/>
              <a:t> from non-EU countries</a:t>
            </a:r>
          </a:p>
          <a:p>
            <a:pPr lvl="1">
              <a:spcAft>
                <a:spcPts val="600"/>
              </a:spcAft>
            </a:pPr>
            <a:r>
              <a:rPr lang="en-GB" b="0" dirty="0" smtClean="0"/>
              <a:t>It is essential to </a:t>
            </a:r>
            <a:r>
              <a:rPr lang="en-GB" b="0" u="sng" dirty="0"/>
              <a:t>combat the human </a:t>
            </a:r>
            <a:r>
              <a:rPr lang="en-GB" b="0" u="sng" dirty="0" smtClean="0"/>
              <a:t>factor</a:t>
            </a:r>
            <a:r>
              <a:rPr lang="en-GB" b="0" dirty="0" smtClean="0"/>
              <a:t> - collaboration at borders</a:t>
            </a:r>
          </a:p>
          <a:p>
            <a:pPr lvl="1">
              <a:spcAft>
                <a:spcPts val="600"/>
              </a:spcAft>
            </a:pPr>
            <a:r>
              <a:rPr lang="en-IE" b="0" u="sng" dirty="0" smtClean="0"/>
              <a:t>ASF </a:t>
            </a:r>
            <a:r>
              <a:rPr lang="en-IE" b="0" u="sng" dirty="0"/>
              <a:t>is </a:t>
            </a:r>
            <a:r>
              <a:rPr lang="en-IE" b="0" u="sng" dirty="0" smtClean="0"/>
              <a:t>a </a:t>
            </a:r>
            <a:r>
              <a:rPr lang="en-IE" b="0" u="sng" dirty="0"/>
              <a:t>priority </a:t>
            </a:r>
            <a:r>
              <a:rPr lang="en-GB" b="0" dirty="0" smtClean="0"/>
              <a:t>- the EU </a:t>
            </a:r>
            <a:r>
              <a:rPr lang="en-GB" b="0" dirty="0"/>
              <a:t>pig sector is one of the most economically significant farming </a:t>
            </a:r>
            <a:r>
              <a:rPr lang="en-GB" b="0" dirty="0" smtClean="0"/>
              <a:t>sectors</a:t>
            </a:r>
            <a:endParaRPr lang="en-GB" b="0" dirty="0"/>
          </a:p>
        </p:txBody>
      </p:sp>
      <p:sp>
        <p:nvSpPr>
          <p:cNvPr id="5" name="Title 4"/>
          <p:cNvSpPr>
            <a:spLocks noGrp="1"/>
          </p:cNvSpPr>
          <p:nvPr>
            <p:ph type="title"/>
          </p:nvPr>
        </p:nvSpPr>
        <p:spPr>
          <a:xfrm>
            <a:off x="467544" y="1124744"/>
            <a:ext cx="8229600" cy="936625"/>
          </a:xfrm>
        </p:spPr>
        <p:txBody>
          <a:bodyPr/>
          <a:lstStyle/>
          <a:p>
            <a:r>
              <a:rPr lang="fr-BE" dirty="0" smtClean="0"/>
              <a:t>Key messages</a:t>
            </a:r>
            <a:endParaRPr lang="en-GB" dirty="0"/>
          </a:p>
        </p:txBody>
      </p:sp>
    </p:spTree>
    <p:extLst>
      <p:ext uri="{BB962C8B-B14F-4D97-AF65-F5344CB8AC3E}">
        <p14:creationId xmlns:p14="http://schemas.microsoft.com/office/powerpoint/2010/main" val="2194271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fld id="{B9881D31-30F8-4E85-8277-6876BEC15095}" type="slidenum">
              <a:rPr lang="en-GB" altLang="en-US" sz="1400" i="0" smtClean="0">
                <a:solidFill>
                  <a:srgbClr val="000000"/>
                </a:solidFill>
              </a:rPr>
              <a:pPr eaLnBrk="1" hangingPunct="1">
                <a:spcBef>
                  <a:spcPct val="0"/>
                </a:spcBef>
                <a:buClrTx/>
                <a:buFontTx/>
                <a:buNone/>
              </a:pPr>
              <a:t>6</a:t>
            </a:fld>
            <a:endParaRPr lang="en-GB" altLang="en-US" sz="1400" i="0" dirty="0" smtClean="0">
              <a:solidFill>
                <a:srgbClr val="000000"/>
              </a:solidFill>
            </a:endParaRPr>
          </a:p>
        </p:txBody>
      </p:sp>
      <p:sp>
        <p:nvSpPr>
          <p:cNvPr id="6" name="Title 1"/>
          <p:cNvSpPr>
            <a:spLocks noGrp="1"/>
          </p:cNvSpPr>
          <p:nvPr>
            <p:ph type="title"/>
          </p:nvPr>
        </p:nvSpPr>
        <p:spPr>
          <a:xfrm>
            <a:off x="467544" y="1196752"/>
            <a:ext cx="8229600" cy="936625"/>
          </a:xfrm>
        </p:spPr>
        <p:txBody>
          <a:bodyPr/>
          <a:lstStyle/>
          <a:p>
            <a:pPr algn="ctr"/>
            <a:r>
              <a:rPr lang="en-US" dirty="0" smtClean="0"/>
              <a:t>EU Platform on Animal Welfare</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149080"/>
            <a:ext cx="6696744" cy="2232248"/>
          </a:xfrm>
          <a:prstGeom prst="rect">
            <a:avLst/>
          </a:prstGeom>
        </p:spPr>
      </p:pic>
      <p:sp>
        <p:nvSpPr>
          <p:cNvPr id="7" name="Content Placeholder 2"/>
          <p:cNvSpPr>
            <a:spLocks noGrp="1"/>
          </p:cNvSpPr>
          <p:nvPr>
            <p:ph idx="1"/>
          </p:nvPr>
        </p:nvSpPr>
        <p:spPr>
          <a:xfrm>
            <a:off x="467544" y="2060848"/>
            <a:ext cx="8229600" cy="3240360"/>
          </a:xfrm>
        </p:spPr>
        <p:txBody>
          <a:bodyPr/>
          <a:lstStyle/>
          <a:p>
            <a:pPr marL="400050" lvl="2" indent="-342900" algn="just">
              <a:buClr>
                <a:srgbClr val="0F5494"/>
              </a:buClr>
              <a:buSzPct val="120000"/>
              <a:buFont typeface="Arial" pitchFamily="34" charset="0"/>
              <a:buChar char="•"/>
            </a:pPr>
            <a:r>
              <a:rPr lang="en-GB" sz="2400" b="0" kern="1200" dirty="0" smtClean="0">
                <a:ea typeface="MS PGothic" pitchFamily="34" charset="-128"/>
              </a:rPr>
              <a:t>24 January 2017: Commission Decision  establishing the Platform</a:t>
            </a:r>
          </a:p>
          <a:p>
            <a:pPr marL="0" lvl="1" indent="-342900">
              <a:buClr>
                <a:srgbClr val="0F5494"/>
              </a:buClr>
              <a:buSzPct val="120000"/>
              <a:buFont typeface="Arial" pitchFamily="34" charset="0"/>
              <a:buChar char="•"/>
            </a:pPr>
            <a:endParaRPr lang="en-GB" sz="600" b="0" kern="1200" dirty="0" smtClean="0">
              <a:ea typeface="MS PGothic" pitchFamily="34" charset="-128"/>
            </a:endParaRPr>
          </a:p>
          <a:p>
            <a:pPr marL="0" lvl="1" indent="-342900">
              <a:buClr>
                <a:srgbClr val="0F5494"/>
              </a:buClr>
              <a:buSzPct val="120000"/>
              <a:buFont typeface="Arial" pitchFamily="34" charset="0"/>
              <a:buChar char="•"/>
            </a:pPr>
            <a:r>
              <a:rPr lang="en-GB" sz="2400" b="0" kern="1200" dirty="0" smtClean="0">
                <a:ea typeface="MS PGothic" pitchFamily="34" charset="-128"/>
              </a:rPr>
              <a:t>75 members, 2 meetings per year</a:t>
            </a:r>
          </a:p>
          <a:p>
            <a:pPr marL="0" lvl="1" indent="-342900">
              <a:buClr>
                <a:srgbClr val="0F5494"/>
              </a:buClr>
              <a:buSzPct val="120000"/>
              <a:buFont typeface="Arial" pitchFamily="34" charset="0"/>
              <a:buChar char="•"/>
            </a:pPr>
            <a:endParaRPr lang="en-GB" sz="600" b="0" kern="1200" dirty="0" smtClean="0">
              <a:ea typeface="MS PGothic" pitchFamily="34" charset="-128"/>
            </a:endParaRPr>
          </a:p>
          <a:p>
            <a:r>
              <a:rPr lang="en-GB" i="0" dirty="0" smtClean="0"/>
              <a:t>Animal Transport sub-group already established</a:t>
            </a:r>
          </a:p>
          <a:p>
            <a:endParaRPr lang="en-GB" sz="600" i="0" dirty="0" smtClean="0"/>
          </a:p>
          <a:p>
            <a:r>
              <a:rPr lang="en-GB" i="0" dirty="0" smtClean="0"/>
              <a:t>Welfare of pigs sub-group to be launched soon</a:t>
            </a:r>
          </a:p>
          <a:p>
            <a:endParaRPr lang="en-US" i="0" dirty="0" smtClean="0"/>
          </a:p>
          <a:p>
            <a:endParaRPr lang="en-US" i="0" dirty="0"/>
          </a:p>
          <a:p>
            <a:endParaRPr lang="en-US" i="0" dirty="0" smtClean="0"/>
          </a:p>
          <a:p>
            <a:endParaRPr lang="en-GB" i="0" dirty="0"/>
          </a:p>
        </p:txBody>
      </p:sp>
    </p:spTree>
    <p:extLst>
      <p:ext uri="{BB962C8B-B14F-4D97-AF65-F5344CB8AC3E}">
        <p14:creationId xmlns:p14="http://schemas.microsoft.com/office/powerpoint/2010/main" val="1529419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fld id="{B9881D31-30F8-4E85-8277-6876BEC15095}" type="slidenum">
              <a:rPr lang="en-GB" altLang="en-US" sz="1400" i="0" smtClean="0">
                <a:solidFill>
                  <a:srgbClr val="000000"/>
                </a:solidFill>
              </a:rPr>
              <a:pPr eaLnBrk="1" hangingPunct="1">
                <a:spcBef>
                  <a:spcPct val="0"/>
                </a:spcBef>
                <a:buClrTx/>
                <a:buFontTx/>
                <a:buNone/>
              </a:pPr>
              <a:t>7</a:t>
            </a:fld>
            <a:endParaRPr lang="en-GB" altLang="en-US" sz="1400" i="0" dirty="0" smtClean="0">
              <a:solidFill>
                <a:srgbClr val="000000"/>
              </a:solidFill>
            </a:endParaRPr>
          </a:p>
        </p:txBody>
      </p:sp>
      <p:sp>
        <p:nvSpPr>
          <p:cNvPr id="5" name="Title 1"/>
          <p:cNvSpPr>
            <a:spLocks noGrp="1"/>
          </p:cNvSpPr>
          <p:nvPr>
            <p:ph type="title"/>
          </p:nvPr>
        </p:nvSpPr>
        <p:spPr>
          <a:xfrm>
            <a:off x="467544" y="1484784"/>
            <a:ext cx="8229600" cy="936625"/>
          </a:xfrm>
        </p:spPr>
        <p:txBody>
          <a:bodyPr/>
          <a:lstStyle/>
          <a:p>
            <a:pPr algn="ctr"/>
            <a:r>
              <a:rPr lang="en-US" dirty="0" smtClean="0"/>
              <a:t>The first EU Reference Centre</a:t>
            </a:r>
            <a:br>
              <a:rPr lang="en-US" dirty="0" smtClean="0"/>
            </a:br>
            <a:r>
              <a:rPr lang="en-US" dirty="0" smtClean="0"/>
              <a:t>for Animal Welfare</a:t>
            </a:r>
            <a:endParaRPr lang="en-GB" dirty="0"/>
          </a:p>
        </p:txBody>
      </p:sp>
      <p:sp>
        <p:nvSpPr>
          <p:cNvPr id="6" name="Content Placeholder 2"/>
          <p:cNvSpPr>
            <a:spLocks noGrp="1"/>
          </p:cNvSpPr>
          <p:nvPr>
            <p:ph idx="1"/>
          </p:nvPr>
        </p:nvSpPr>
        <p:spPr>
          <a:xfrm>
            <a:off x="467544" y="2564904"/>
            <a:ext cx="8229600" cy="3384476"/>
          </a:xfrm>
        </p:spPr>
        <p:txBody>
          <a:bodyPr/>
          <a:lstStyle/>
          <a:p>
            <a:pPr marL="400050" lvl="2" indent="-342900">
              <a:buClr>
                <a:srgbClr val="0F5494"/>
              </a:buClr>
              <a:buSzPct val="120000"/>
              <a:buFont typeface="Arial" pitchFamily="34" charset="0"/>
              <a:buChar char="•"/>
            </a:pPr>
            <a:r>
              <a:rPr lang="en-US" sz="2000" dirty="0"/>
              <a:t>Focus on welfare of </a:t>
            </a:r>
            <a:r>
              <a:rPr lang="en-US" sz="2000" b="1" dirty="0"/>
              <a:t>pigs</a:t>
            </a:r>
          </a:p>
          <a:p>
            <a:pPr marL="400050" lvl="2" indent="-342900">
              <a:buClr>
                <a:srgbClr val="0F5494"/>
              </a:buClr>
              <a:buSzPct val="120000"/>
              <a:buFont typeface="Arial" pitchFamily="34" charset="0"/>
              <a:buChar char="•"/>
            </a:pPr>
            <a:r>
              <a:rPr lang="en-US" sz="2000" dirty="0" smtClean="0"/>
              <a:t>Coordinated assistance with national centres</a:t>
            </a:r>
          </a:p>
          <a:p>
            <a:pPr marL="400050" lvl="2" indent="-342900">
              <a:buClr>
                <a:srgbClr val="0F5494"/>
              </a:buClr>
              <a:buSzPct val="120000"/>
              <a:buFont typeface="Arial" pitchFamily="34" charset="0"/>
              <a:buChar char="•"/>
            </a:pPr>
            <a:r>
              <a:rPr lang="en-US" sz="2000" dirty="0" smtClean="0"/>
              <a:t>Scientific </a:t>
            </a:r>
            <a:r>
              <a:rPr lang="en-US" sz="2000" dirty="0"/>
              <a:t>and technical </a:t>
            </a:r>
            <a:r>
              <a:rPr lang="en-US" sz="2000" dirty="0" smtClean="0"/>
              <a:t>studies</a:t>
            </a:r>
            <a:endParaRPr lang="en-US" sz="2000" dirty="0"/>
          </a:p>
          <a:p>
            <a:r>
              <a:rPr lang="en-GB" sz="2000" i="0" dirty="0" smtClean="0"/>
              <a:t>Animal </a:t>
            </a:r>
            <a:r>
              <a:rPr lang="en-GB" sz="2000" i="0" dirty="0"/>
              <a:t>welfare </a:t>
            </a:r>
            <a:r>
              <a:rPr lang="en-GB" sz="2000" i="0" dirty="0" smtClean="0"/>
              <a:t>indicators and assessment methods</a:t>
            </a:r>
          </a:p>
          <a:p>
            <a:r>
              <a:rPr lang="en-US" sz="2000" i="0" dirty="0" smtClean="0"/>
              <a:t>Conducting courses for officials</a:t>
            </a:r>
          </a:p>
          <a:p>
            <a:r>
              <a:rPr lang="en-US" sz="2000" i="0" dirty="0" smtClean="0"/>
              <a:t>Dissemination of research findings and innovations</a:t>
            </a:r>
            <a:endParaRPr lang="en-US" i="0" dirty="0" smtClean="0"/>
          </a:p>
          <a:p>
            <a:endParaRPr lang="en-US" i="0" dirty="0" smtClean="0"/>
          </a:p>
          <a:p>
            <a:endParaRPr lang="en-GB" i="0" dirty="0"/>
          </a:p>
        </p:txBody>
      </p:sp>
      <p:pic>
        <p:nvPicPr>
          <p:cNvPr id="9" name="Picture 2" descr="U:\0. Animal Welfare Sector\0. AW photos &amp; illustrations\pigs\pig iStock_000016539911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924" y="4877179"/>
            <a:ext cx="3070076" cy="198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95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F5494"/>
              </a:buClr>
              <a:buChar char="•"/>
              <a:defRPr sz="2400" i="1">
                <a:solidFill>
                  <a:srgbClr val="0F5494"/>
                </a:solidFill>
                <a:latin typeface="Verdana" pitchFamily="34" charset="0"/>
                <a:ea typeface="ＭＳ Ｐゴシック" pitchFamily="34" charset="-128"/>
                <a:cs typeface="Verdana" pitchFamily="34" charset="0"/>
              </a:defRPr>
            </a:lvl1pPr>
            <a:lvl2pPr marL="742950" indent="-285750" eaLnBrk="0" hangingPunct="0">
              <a:spcBef>
                <a:spcPct val="20000"/>
              </a:spcBef>
              <a:buClr>
                <a:srgbClr val="56932F"/>
              </a:buClr>
              <a:buChar char="•"/>
              <a:defRPr sz="2000" b="1">
                <a:solidFill>
                  <a:srgbClr val="0F5494"/>
                </a:solidFill>
                <a:latin typeface="Verdana" pitchFamily="34" charset="0"/>
                <a:ea typeface="ＭＳ Ｐゴシック" pitchFamily="34" charset="-128"/>
                <a:cs typeface="Verdana" pitchFamily="34" charset="0"/>
              </a:defRPr>
            </a:lvl2pPr>
            <a:lvl3pPr marL="1143000" indent="-228600" eaLnBrk="0" hangingPunct="0">
              <a:spcBef>
                <a:spcPct val="20000"/>
              </a:spcBef>
              <a:defRPr sz="1400">
                <a:solidFill>
                  <a:srgbClr val="0F5494"/>
                </a:solidFill>
                <a:latin typeface="Verdana" pitchFamily="34" charset="0"/>
                <a:ea typeface="ＭＳ Ｐゴシック" pitchFamily="34" charset="-128"/>
                <a:cs typeface="Verdana" pitchFamily="34" charset="0"/>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fld id="{B9881D31-30F8-4E85-8277-6876BEC15095}" type="slidenum">
              <a:rPr lang="en-GB" altLang="en-US" sz="1400" i="0" smtClean="0">
                <a:solidFill>
                  <a:srgbClr val="000000"/>
                </a:solidFill>
              </a:rPr>
              <a:pPr eaLnBrk="1" hangingPunct="1">
                <a:spcBef>
                  <a:spcPct val="0"/>
                </a:spcBef>
                <a:buClrTx/>
                <a:buFontTx/>
                <a:buNone/>
              </a:pPr>
              <a:t>8</a:t>
            </a:fld>
            <a:endParaRPr lang="en-GB" altLang="en-US" sz="1400" i="0" dirty="0" smtClean="0">
              <a:solidFill>
                <a:srgbClr val="000000"/>
              </a:solidFill>
            </a:endParaRPr>
          </a:p>
        </p:txBody>
      </p:sp>
      <p:sp>
        <p:nvSpPr>
          <p:cNvPr id="8" name="Title 1"/>
          <p:cNvSpPr>
            <a:spLocks noGrp="1"/>
          </p:cNvSpPr>
          <p:nvPr>
            <p:ph type="title"/>
          </p:nvPr>
        </p:nvSpPr>
        <p:spPr>
          <a:xfrm>
            <a:off x="467544" y="1412776"/>
            <a:ext cx="8229600" cy="936625"/>
          </a:xfrm>
        </p:spPr>
        <p:txBody>
          <a:bodyPr/>
          <a:lstStyle/>
          <a:p>
            <a:r>
              <a:rPr lang="en-US" dirty="0" smtClean="0"/>
              <a:t>Pilot project 2018</a:t>
            </a:r>
            <a:endParaRPr lang="en-GB" dirty="0"/>
          </a:p>
        </p:txBody>
      </p:sp>
      <p:sp>
        <p:nvSpPr>
          <p:cNvPr id="9" name="Content Placeholder 2"/>
          <p:cNvSpPr>
            <a:spLocks noGrp="1"/>
          </p:cNvSpPr>
          <p:nvPr>
            <p:ph idx="1"/>
          </p:nvPr>
        </p:nvSpPr>
        <p:spPr>
          <a:xfrm>
            <a:off x="107504" y="2276872"/>
            <a:ext cx="8856984" cy="4176464"/>
          </a:xfrm>
        </p:spPr>
        <p:txBody>
          <a:bodyPr/>
          <a:lstStyle/>
          <a:p>
            <a:pPr indent="0">
              <a:lnSpc>
                <a:spcPct val="150000"/>
              </a:lnSpc>
              <a:buNone/>
            </a:pPr>
            <a:r>
              <a:rPr lang="en-GB" i="0" dirty="0" smtClean="0"/>
              <a:t>Harmonised </a:t>
            </a:r>
            <a:r>
              <a:rPr lang="en-GB" i="0" dirty="0"/>
              <a:t>internal market for pigmeat obtained from pigs that have not been surgically castrated.</a:t>
            </a:r>
          </a:p>
          <a:p>
            <a:pPr marL="114300" indent="-457200">
              <a:lnSpc>
                <a:spcPct val="150000"/>
              </a:lnSpc>
              <a:buFont typeface="+mj-lt"/>
              <a:buAutoNum type="arabicPeriod"/>
            </a:pPr>
            <a:r>
              <a:rPr lang="en-GB" i="0" u="sng" dirty="0" smtClean="0"/>
              <a:t>best practices </a:t>
            </a:r>
            <a:r>
              <a:rPr lang="en-GB" i="0" dirty="0" smtClean="0"/>
              <a:t>to </a:t>
            </a:r>
            <a:r>
              <a:rPr lang="en-GB" i="0" dirty="0"/>
              <a:t>market meat from uncastrated or immunocastrated </a:t>
            </a:r>
            <a:r>
              <a:rPr lang="en-GB" i="0" dirty="0" smtClean="0"/>
              <a:t>pigs  (started in March 2018)</a:t>
            </a:r>
            <a:endParaRPr lang="en-GB" i="0" dirty="0"/>
          </a:p>
          <a:p>
            <a:pPr marL="114300" indent="-457200">
              <a:lnSpc>
                <a:spcPct val="150000"/>
              </a:lnSpc>
              <a:buFont typeface="+mj-lt"/>
              <a:buAutoNum type="arabicPeriod"/>
            </a:pPr>
            <a:r>
              <a:rPr lang="en-GB" i="0" u="sng" dirty="0" smtClean="0"/>
              <a:t>dissemination</a:t>
            </a:r>
            <a:r>
              <a:rPr lang="en-GB" i="0" dirty="0" smtClean="0"/>
              <a:t> to transfer </a:t>
            </a:r>
            <a:r>
              <a:rPr lang="en-GB" i="0" dirty="0"/>
              <a:t>best practices among the relevant business </a:t>
            </a:r>
            <a:r>
              <a:rPr lang="en-GB" i="0" dirty="0" smtClean="0"/>
              <a:t>operators</a:t>
            </a:r>
            <a:r>
              <a:rPr lang="en-GB" i="0" dirty="0"/>
              <a:t> </a:t>
            </a:r>
            <a:r>
              <a:rPr lang="en-GB" i="0" dirty="0" smtClean="0"/>
              <a:t>(end of 2018 -2019)</a:t>
            </a:r>
            <a:endParaRPr lang="en-GB" i="0" dirty="0"/>
          </a:p>
          <a:p>
            <a:pPr indent="0">
              <a:buNone/>
            </a:pPr>
            <a:endParaRPr lang="en-GB" dirty="0"/>
          </a:p>
          <a:p>
            <a:pPr marL="342900"/>
            <a:endParaRPr lang="en-US" i="0" dirty="0" smtClean="0"/>
          </a:p>
          <a:p>
            <a:endParaRPr lang="en-US" i="0" dirty="0"/>
          </a:p>
          <a:p>
            <a:endParaRPr lang="en-US" i="0" dirty="0" smtClean="0"/>
          </a:p>
        </p:txBody>
      </p:sp>
      <p:pic>
        <p:nvPicPr>
          <p:cNvPr id="6" name="Picture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620688"/>
            <a:ext cx="2152863" cy="148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354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781300"/>
            <a:ext cx="3527425" cy="936625"/>
          </a:xfrm>
        </p:spPr>
        <p:txBody>
          <a:bodyPr/>
          <a:lstStyle/>
          <a:p>
            <a:r>
              <a:rPr lang="en-GB" altLang="en-US" sz="2000" smtClean="0">
                <a:solidFill>
                  <a:schemeClr val="bg1"/>
                </a:solidFill>
                <a:ea typeface="ＭＳ Ｐゴシック" pitchFamily="34" charset="-128"/>
              </a:rPr>
              <a:t>Adopted 29 June 2017</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l="16068" t="8102" r="66516" b="5057"/>
          <a:stretch>
            <a:fillRect/>
          </a:stretch>
        </p:blipFill>
        <p:spPr bwMode="auto">
          <a:xfrm>
            <a:off x="5219700" y="1628775"/>
            <a:ext cx="3529013" cy="494823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87609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Verdana"/>
        <a:ea typeface="ＭＳ Ｐゴシック"/>
        <a:cs typeface="Verdana"/>
      </a:majorFont>
      <a:minorFont>
        <a:latin typeface="Verdana"/>
        <a:ea typeface="ＭＳ Ｐゴシック"/>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1960</TotalTime>
  <Words>589</Words>
  <Application>Microsoft Office PowerPoint</Application>
  <PresentationFormat>On-screen Show (4:3)</PresentationFormat>
  <Paragraphs>118</Paragraphs>
  <Slides>15</Slides>
  <Notes>5</Notes>
  <HiddenSlides>0</HiddenSlides>
  <MMClips>0</MMClips>
  <ScaleCrop>false</ScaleCrop>
  <HeadingPairs>
    <vt:vector size="4" baseType="variant">
      <vt:variant>
        <vt:lpstr>Theme</vt:lpstr>
      </vt:variant>
      <vt:variant>
        <vt:i4>11</vt:i4>
      </vt:variant>
      <vt:variant>
        <vt:lpstr>Slide Titles</vt:lpstr>
      </vt:variant>
      <vt:variant>
        <vt:i4>15</vt:i4>
      </vt:variant>
    </vt:vector>
  </HeadingPairs>
  <TitlesOfParts>
    <vt:vector size="26" baseType="lpstr">
      <vt:lpstr>Default Design</vt:lpstr>
      <vt:lpstr>5_Default Design</vt:lpstr>
      <vt:lpstr>1_Default Design</vt:lpstr>
      <vt:lpstr>2_Default Design</vt:lpstr>
      <vt:lpstr>Blank</vt:lpstr>
      <vt:lpstr>1_Blank</vt:lpstr>
      <vt:lpstr>2_Blank</vt:lpstr>
      <vt:lpstr>3_Default Design</vt:lpstr>
      <vt:lpstr>4_Default Design</vt:lpstr>
      <vt:lpstr>3_blank</vt:lpstr>
      <vt:lpstr>4_blank</vt:lpstr>
      <vt:lpstr>60th Annual General Assembly of CLITRAVI</vt:lpstr>
      <vt:lpstr>Animal Health</vt:lpstr>
      <vt:lpstr>ASF large scale problem in EU neighbouring countries</vt:lpstr>
      <vt:lpstr>PowerPoint Presentation</vt:lpstr>
      <vt:lpstr>Key messages</vt:lpstr>
      <vt:lpstr>EU Platform on Animal Welfare</vt:lpstr>
      <vt:lpstr>The first EU Reference Centre for Animal Welfare</vt:lpstr>
      <vt:lpstr>Pilot project 2018</vt:lpstr>
      <vt:lpstr>Adopted 29 June 2017</vt:lpstr>
      <vt:lpstr>PowerPoint Presentation</vt:lpstr>
      <vt:lpstr>Origin indication</vt:lpstr>
      <vt:lpstr>Origin indication</vt:lpstr>
      <vt:lpstr>Origin indication</vt:lpstr>
      <vt:lpstr>Origin indication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KOTSARIDIS Simona (SJ)</cp:lastModifiedBy>
  <cp:revision>124</cp:revision>
  <dcterms:created xsi:type="dcterms:W3CDTF">2011-10-28T10:25:18Z</dcterms:created>
  <dcterms:modified xsi:type="dcterms:W3CDTF">2018-05-15T09:26:42Z</dcterms:modified>
</cp:coreProperties>
</file>