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6" r:id="rId9"/>
    <p:sldId id="267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1470D-3454-4698-99E3-2B3A1D2E0713}" type="datetimeFigureOut">
              <a:rPr lang="hr-HR" smtClean="0"/>
              <a:t>17.05.2018.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E250F-3ED4-4E74-B09C-3743EDD31A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961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E250F-3ED4-4E74-B09C-3743EDD31A9F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414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2C4E-B82E-487A-AEAD-553876CCB632}" type="datetimeFigureOut">
              <a:rPr lang="hr-HR" smtClean="0"/>
              <a:t>17.05.2018.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6E3-05A1-48C3-AA01-A4D5E85C5B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434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2C4E-B82E-487A-AEAD-553876CCB632}" type="datetimeFigureOut">
              <a:rPr lang="hr-HR" smtClean="0"/>
              <a:t>17.05.2018.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6E3-05A1-48C3-AA01-A4D5E85C5B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703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2C4E-B82E-487A-AEAD-553876CCB632}" type="datetimeFigureOut">
              <a:rPr lang="hr-HR" smtClean="0"/>
              <a:t>17.05.2018.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6E3-05A1-48C3-AA01-A4D5E85C5B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892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2C4E-B82E-487A-AEAD-553876CCB632}" type="datetimeFigureOut">
              <a:rPr lang="hr-HR" smtClean="0"/>
              <a:t>17.05.2018.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6E3-05A1-48C3-AA01-A4D5E85C5B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367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2C4E-B82E-487A-AEAD-553876CCB632}" type="datetimeFigureOut">
              <a:rPr lang="hr-HR" smtClean="0"/>
              <a:t>17.05.2018.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6E3-05A1-48C3-AA01-A4D5E85C5B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886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2C4E-B82E-487A-AEAD-553876CCB632}" type="datetimeFigureOut">
              <a:rPr lang="hr-HR" smtClean="0"/>
              <a:t>17.05.2018.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6E3-05A1-48C3-AA01-A4D5E85C5B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461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2C4E-B82E-487A-AEAD-553876CCB632}" type="datetimeFigureOut">
              <a:rPr lang="hr-HR" smtClean="0"/>
              <a:t>17.05.2018.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6E3-05A1-48C3-AA01-A4D5E85C5B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573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2C4E-B82E-487A-AEAD-553876CCB632}" type="datetimeFigureOut">
              <a:rPr lang="hr-HR" smtClean="0"/>
              <a:t>17.05.2018.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6E3-05A1-48C3-AA01-A4D5E85C5B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670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2C4E-B82E-487A-AEAD-553876CCB632}" type="datetimeFigureOut">
              <a:rPr lang="hr-HR" smtClean="0"/>
              <a:t>17.05.2018.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6E3-05A1-48C3-AA01-A4D5E85C5B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863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2C4E-B82E-487A-AEAD-553876CCB632}" type="datetimeFigureOut">
              <a:rPr lang="hr-HR" smtClean="0"/>
              <a:t>17.05.2018.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6E3-05A1-48C3-AA01-A4D5E85C5B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281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2C4E-B82E-487A-AEAD-553876CCB632}" type="datetimeFigureOut">
              <a:rPr lang="hr-HR" smtClean="0"/>
              <a:t>17.05.2018.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6E3-05A1-48C3-AA01-A4D5E85C5B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819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2C4E-B82E-487A-AEAD-553876CCB632}" type="datetimeFigureOut">
              <a:rPr lang="hr-HR" smtClean="0"/>
              <a:t>17.05.2018.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436E3-05A1-48C3-AA01-A4D5E85C5B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217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80920" cy="48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60th Annual General Assembly </a:t>
            </a:r>
            <a:br>
              <a:rPr lang="en-US" sz="3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CLITRAVI</a:t>
            </a:r>
            <a:endParaRPr lang="hr-HR" sz="3600" i="1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hr-HR" sz="1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 </a:t>
            </a:r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Secretary</a:t>
            </a:r>
            <a:r>
              <a:rPr lang="hr-HR" sz="1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r"/>
            <a:r>
              <a:rPr lang="hr-HR" sz="1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Željko Kraljičak, </a:t>
            </a:r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Phd</a:t>
            </a:r>
            <a:endParaRPr lang="hr-HR" sz="1600" i="1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Ministry</a:t>
            </a:r>
            <a:r>
              <a:rPr lang="hr-HR" sz="1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hr-HR" sz="1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Agriculture</a:t>
            </a:r>
            <a:endParaRPr lang="hr-HR" sz="1600" i="1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hr-HR" sz="1600" i="1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Sheraton</a:t>
            </a:r>
            <a:r>
              <a:rPr lang="hr-HR" sz="1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Dubrovnik Riviera Hotel, 17 </a:t>
            </a:r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</a:t>
            </a:r>
            <a:r>
              <a:rPr lang="hr-HR" sz="1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9745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hr-HR" sz="2300" b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Legislation</a:t>
            </a:r>
            <a:endParaRPr lang="hr-HR" dirty="0"/>
          </a:p>
        </p:txBody>
      </p:sp>
      <p:pic>
        <p:nvPicPr>
          <p:cNvPr id="4" name="Picture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8229600" cy="482453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3400" y="1635646"/>
            <a:ext cx="8077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Croatia</a:t>
            </a:r>
            <a:r>
              <a:rPr lang="en-US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part of a single EU market and EU legislation is directly </a:t>
            </a:r>
            <a:r>
              <a:rPr lang="en-US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applicable</a:t>
            </a:r>
            <a:r>
              <a:rPr lang="vi-VN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r-HR" sz="1200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food safety system </a:t>
            </a:r>
            <a:r>
              <a:rPr lang="en-US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</a:t>
            </a:r>
            <a:r>
              <a:rPr lang="en-US" sz="12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</a:t>
            </a:r>
            <a:r>
              <a:rPr lang="en-US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</a:t>
            </a:r>
            <a:r>
              <a:rPr lang="en-US" sz="12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several principles</a:t>
            </a:r>
            <a:r>
              <a:rPr lang="en-US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vi-VN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vi-VN" sz="1200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producer responsibility (for </a:t>
            </a:r>
            <a:r>
              <a:rPr lang="hr-HR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food </a:t>
            </a:r>
            <a:r>
              <a:rPr lang="hr-HR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en-US" sz="1200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afety</a:t>
            </a:r>
            <a:r>
              <a:rPr lang="en-US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);</a:t>
            </a:r>
            <a:endParaRPr lang="hr-HR" sz="1200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traceability of food 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</a:t>
            </a:r>
            <a:r>
              <a:rPr lang="en-US" sz="12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 system (in order to ensure that the measures applied for health protection are efficient, proportionate and clearly targeted), as well </a:t>
            </a:r>
            <a:r>
              <a:rPr lang="en-US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endParaRPr lang="hr-HR" sz="1200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precautionary </a:t>
            </a:r>
            <a:r>
              <a:rPr lang="en-US" sz="12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principle when this is necessary (in order to ensure a high level of consumer protection if there is a risk that is still not scientifically explained</a:t>
            </a:r>
            <a:r>
              <a:rPr lang="en-US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endParaRPr lang="vi-VN" sz="1200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</a:t>
            </a:r>
            <a:r>
              <a:rPr lang="en-US" sz="12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legislative framework seeks to achieve conditions for creating the competitiveness of Croatian products </a:t>
            </a:r>
            <a:r>
              <a:rPr lang="hr-HR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in same time  </a:t>
            </a:r>
            <a:r>
              <a:rPr lang="en-US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respecting </a:t>
            </a:r>
            <a:r>
              <a:rPr lang="en-US" sz="12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principles of human and animal health protection, animal welfare, environmental protection, natural resources, </a:t>
            </a:r>
            <a:r>
              <a:rPr lang="en-US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</a:t>
            </a:r>
            <a:r>
              <a:rPr lang="en-US" sz="12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interests and </a:t>
            </a:r>
            <a:r>
              <a:rPr lang="hr-HR" sz="12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200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</a:t>
            </a:r>
            <a:r>
              <a:rPr lang="hr-HR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12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 framework of the EU</a:t>
            </a:r>
            <a:r>
              <a:rPr lang="en-US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200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200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mesures</a:t>
            </a:r>
            <a:r>
              <a:rPr lang="en-US" sz="12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Rural Development </a:t>
            </a:r>
            <a:r>
              <a:rPr lang="en-US" sz="1200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12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2014 -2020 should contribute to the development of Croatian agriculture and rural areas in general by increasing the competitiveness of Croatian agriculture products </a:t>
            </a:r>
            <a:r>
              <a:rPr lang="hr-HR" sz="12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200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hr-HR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</a:t>
            </a:r>
            <a:r>
              <a:rPr lang="en-US" sz="12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</a:t>
            </a:r>
            <a:r>
              <a:rPr lang="en-US" sz="12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 of life in rural areas.</a:t>
            </a:r>
            <a:endParaRPr lang="hr-HR" sz="1200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ta-IN" sz="1200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0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spcBef>
                <a:spcPts val="0"/>
              </a:spcBef>
            </a:pPr>
            <a:r>
              <a:rPr lang="hr-HR" sz="23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ANIMAL POPULATION IN </a:t>
            </a:r>
            <a:r>
              <a:rPr lang="hr-HR" sz="2300" b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CROATIA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80920" cy="48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533400" y="1635646"/>
            <a:ext cx="80772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Bovine</a:t>
            </a:r>
            <a:r>
              <a:rPr lang="hr-HR" sz="1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animals</a:t>
            </a:r>
            <a:endParaRPr lang="hr-HR" sz="1600" i="1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r-HR" sz="1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29 030  </a:t>
            </a:r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farms</a:t>
            </a:r>
            <a:endParaRPr lang="hr-HR" sz="1600" i="1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r-HR" sz="1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462 531 </a:t>
            </a:r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animals</a:t>
            </a:r>
            <a:endParaRPr lang="hr-HR" sz="1600" i="1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r-HR" sz="1600" i="1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Sheep</a:t>
            </a:r>
            <a:r>
              <a:rPr lang="hr-HR" sz="1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hr-HR" sz="1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goats</a:t>
            </a:r>
            <a:endParaRPr lang="hr-HR" sz="1600" i="1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r-HR" sz="1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23 626 </a:t>
            </a:r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farms</a:t>
            </a:r>
            <a:endParaRPr lang="hr-HR" sz="1600" i="1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r-HR" sz="1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762 150 </a:t>
            </a:r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animals</a:t>
            </a:r>
            <a:endParaRPr lang="hr-HR" sz="1600" i="1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r-HR" sz="1600" i="1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Pigs</a:t>
            </a:r>
            <a:endParaRPr lang="hr-HR" sz="1600" i="1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r-HR" sz="1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94 736 </a:t>
            </a:r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holdings</a:t>
            </a:r>
            <a:r>
              <a:rPr lang="hr-HR" sz="1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r>
              <a:rPr lang="hr-HR" sz="9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hr-HR" sz="9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</a:t>
            </a:r>
            <a:r>
              <a:rPr lang="hr-HR" sz="9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191 </a:t>
            </a:r>
            <a:r>
              <a:rPr lang="hr-HR" sz="9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farms</a:t>
            </a:r>
            <a:r>
              <a:rPr lang="hr-HR" sz="9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hr-HR" sz="9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hr-HR" sz="9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more </a:t>
            </a:r>
            <a:r>
              <a:rPr lang="hr-HR" sz="9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</a:t>
            </a:r>
            <a:r>
              <a:rPr lang="hr-HR" sz="9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500 </a:t>
            </a:r>
            <a:r>
              <a:rPr lang="hr-HR" sz="9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pigs</a:t>
            </a:r>
            <a:r>
              <a:rPr lang="hr-HR" sz="9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r>
              <a:rPr lang="hr-HR" sz="1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1 377 717 </a:t>
            </a:r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animals</a:t>
            </a:r>
            <a:endParaRPr lang="hr-HR" sz="1600" i="1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r-HR" sz="1600" i="1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Equine</a:t>
            </a:r>
            <a:r>
              <a:rPr lang="hr-HR" sz="1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species</a:t>
            </a:r>
            <a:endParaRPr lang="hr-HR" sz="1600" i="1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r-HR" sz="1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5567 </a:t>
            </a:r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holdings</a:t>
            </a:r>
            <a:endParaRPr lang="hr-HR" sz="1600" i="1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r-HR" sz="16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26061 </a:t>
            </a:r>
            <a:r>
              <a:rPr lang="hr-HR" sz="16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animals</a:t>
            </a:r>
            <a:endParaRPr lang="hr-HR" sz="1600" i="1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r-HR" sz="1600" i="1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r-HR" sz="1600" i="1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Poultry</a:t>
            </a:r>
            <a:r>
              <a:rPr lang="hr-HR" sz="1600" i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hr-HR" sz="1600" i="1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Laying</a:t>
            </a:r>
            <a:r>
              <a:rPr lang="hr-HR" sz="1600" i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i="1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hens</a:t>
            </a:r>
            <a:r>
              <a:rPr lang="hr-HR" sz="1600" i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3,8 </a:t>
            </a:r>
            <a:r>
              <a:rPr lang="hr-HR" sz="1600" i="1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</a:t>
            </a:r>
            <a:endParaRPr lang="hr-HR" sz="1600" i="1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r-HR" sz="1600" i="1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Broilers</a:t>
            </a:r>
            <a:r>
              <a:rPr lang="hr-HR" sz="1600" i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5,3 </a:t>
            </a:r>
            <a:r>
              <a:rPr lang="hr-HR" sz="1600" i="1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</a:t>
            </a:r>
            <a:endParaRPr lang="hr-HR" sz="1600" i="1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r-HR" sz="900" i="1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spcAft>
                <a:spcPts val="1200"/>
              </a:spcAft>
            </a:pPr>
            <a:endParaRPr lang="ta-IN" sz="1200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08554"/>
            <a:ext cx="5472608" cy="524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0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300" b="1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Approved</a:t>
            </a:r>
            <a:r>
              <a:rPr lang="hr-HR" sz="23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300" b="1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establishments</a:t>
            </a:r>
            <a:endParaRPr lang="hr-HR" sz="2300" b="1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80920" cy="48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683568" y="177281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i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 to Croatia's accession to the EU, Croatia met the benchmarks </a:t>
            </a:r>
            <a:r>
              <a:rPr lang="hr-HR" sz="12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n-US" sz="12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i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12. - Food Safety, Veterinary and Phytosanitary </a:t>
            </a:r>
            <a:r>
              <a:rPr lang="en-US" sz="12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</a:t>
            </a:r>
            <a:r>
              <a:rPr lang="hr-HR" sz="12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/>
            <a:r>
              <a:rPr lang="hr-HR" sz="12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hr-HR" sz="12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production </a:t>
            </a:r>
            <a:r>
              <a:rPr lang="hr-HR" sz="1200" i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astablishments</a:t>
            </a:r>
            <a:r>
              <a:rPr lang="hr-HR" sz="12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</a:t>
            </a:r>
            <a:r>
              <a:rPr lang="en-US" sz="1200" i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i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fully in line with EU legislation.</a:t>
            </a:r>
            <a:endParaRPr lang="hr-HR" sz="1200" i="1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026477"/>
              </p:ext>
            </p:extLst>
          </p:nvPr>
        </p:nvGraphicFramePr>
        <p:xfrm>
          <a:off x="899592" y="2420888"/>
          <a:ext cx="6984775" cy="38372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8196"/>
                <a:gridCol w="932945"/>
                <a:gridCol w="1010689"/>
                <a:gridCol w="932945"/>
              </a:tblGrid>
              <a:tr h="409635">
                <a:tc gridSpan="4">
                  <a:txBody>
                    <a:bodyPr/>
                    <a:lstStyle/>
                    <a:p>
                      <a:pPr algn="l" fontAlgn="b"/>
                      <a:r>
                        <a:rPr lang="hr-HR" sz="1200" i="1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Approved</a:t>
                      </a:r>
                      <a:r>
                        <a:rPr lang="hr-HR" sz="1200" i="1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r-HR" sz="1200" i="1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establishments</a:t>
                      </a:r>
                      <a:r>
                        <a:rPr lang="hr-HR" sz="1200" i="1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– </a:t>
                      </a:r>
                      <a:r>
                        <a:rPr lang="hr-HR" sz="1200" i="1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food</a:t>
                      </a:r>
                      <a:r>
                        <a:rPr lang="hr-HR" sz="1200" i="1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r-HR" sz="1200" i="1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of</a:t>
                      </a:r>
                      <a:r>
                        <a:rPr lang="hr-HR" sz="1200" i="1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r-HR" sz="1200" i="1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animal</a:t>
                      </a:r>
                      <a:r>
                        <a:rPr lang="hr-HR" sz="1200" i="1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r-HR" sz="1200" i="1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origin</a:t>
                      </a:r>
                      <a:endParaRPr lang="hr-HR" sz="1200" i="1" kern="1200" dirty="0" smtClean="0">
                        <a:solidFill>
                          <a:srgbClr val="2A30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b"/>
                      <a:endParaRPr lang="hr-HR" sz="1200" u="none" strike="noStrike" dirty="0" smtClean="0">
                        <a:effectLst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79215"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5471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i="1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Establishments</a:t>
                      </a:r>
                      <a:r>
                        <a:rPr lang="hr-HR" sz="1200" i="1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r-HR" sz="1200" i="1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by</a:t>
                      </a:r>
                      <a:r>
                        <a:rPr lang="hr-HR" sz="1200" i="1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r-HR" sz="1200" i="1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activities</a:t>
                      </a:r>
                      <a:endParaRPr lang="hr-HR" sz="1200" i="1" kern="1200" dirty="0">
                        <a:solidFill>
                          <a:srgbClr val="2A30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small capacity </a:t>
                      </a:r>
                      <a:r>
                        <a:rPr lang="hr-HR" sz="900" b="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establishments</a:t>
                      </a:r>
                      <a:r>
                        <a:rPr lang="hr-HR" sz="900" b="0" i="0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</a:t>
                      </a:r>
                      <a:r>
                        <a:rPr lang="en-US" sz="900" b="0" i="0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use flexibility measures</a:t>
                      </a:r>
                      <a:endParaRPr lang="hr-HR" sz="900" b="0" i="0" kern="1200" dirty="0">
                        <a:solidFill>
                          <a:srgbClr val="2A30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</a:t>
                      </a:r>
                      <a:endParaRPr lang="hr-HR" sz="1200" b="0" i="0" kern="1200" dirty="0">
                        <a:solidFill>
                          <a:srgbClr val="2A30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9215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Slaughterhouses</a:t>
                      </a:r>
                      <a:r>
                        <a:rPr lang="hr-HR" sz="1200" i="0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(red </a:t>
                      </a:r>
                      <a:r>
                        <a:rPr lang="hr-HR" sz="120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meat</a:t>
                      </a:r>
                      <a:r>
                        <a:rPr lang="hr-HR" sz="1200" i="0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  <a:endParaRPr lang="hr-HR" sz="1200" i="0" kern="1200" dirty="0">
                        <a:solidFill>
                          <a:srgbClr val="2A30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 dirty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</a:tr>
              <a:tr h="179215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Cutting</a:t>
                      </a:r>
                      <a:r>
                        <a:rPr lang="hr-HR" sz="1200" i="0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hr-HR" sz="120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processing</a:t>
                      </a:r>
                      <a:endParaRPr lang="hr-HR" sz="1200" i="0" kern="1200" dirty="0">
                        <a:solidFill>
                          <a:srgbClr val="2A30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 dirty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234</a:t>
                      </a:r>
                    </a:p>
                  </a:txBody>
                  <a:tcPr marL="9525" marR="9525" marT="9525" marB="0" anchor="b"/>
                </a:tc>
              </a:tr>
              <a:tr h="187749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Minced</a:t>
                      </a:r>
                      <a:r>
                        <a:rPr lang="hr-HR" sz="1200" i="0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r-HR" sz="120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meat</a:t>
                      </a:r>
                      <a:r>
                        <a:rPr lang="hr-HR" sz="1200" i="0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hr-HR" sz="120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meat</a:t>
                      </a:r>
                      <a:r>
                        <a:rPr lang="hr-HR" sz="1200" i="0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r-HR" sz="120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preparations</a:t>
                      </a:r>
                      <a:endParaRPr lang="hr-HR" sz="1200" i="0" kern="1200" dirty="0">
                        <a:solidFill>
                          <a:srgbClr val="2A30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 dirty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179215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Slaughterhouses</a:t>
                      </a:r>
                      <a:r>
                        <a:rPr lang="hr-HR" sz="1200" i="0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</a:t>
                      </a:r>
                      <a:r>
                        <a:rPr lang="hr-HR" sz="120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poultry</a:t>
                      </a:r>
                      <a:r>
                        <a:rPr lang="hr-HR" sz="1200" i="0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  <a:endParaRPr lang="hr-HR" sz="1200" i="0" kern="1200" dirty="0">
                        <a:solidFill>
                          <a:srgbClr val="2A30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 dirty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</a:tr>
              <a:tr h="187749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Wild</a:t>
                      </a:r>
                      <a:r>
                        <a:rPr lang="hr-HR" sz="1200" i="0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game</a:t>
                      </a:r>
                      <a:endParaRPr lang="hr-HR" sz="1200" i="0" kern="1200" dirty="0">
                        <a:solidFill>
                          <a:srgbClr val="2A30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 dirty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187749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i="0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Cold </a:t>
                      </a:r>
                      <a:r>
                        <a:rPr lang="hr-HR" sz="120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stores</a:t>
                      </a:r>
                      <a:endParaRPr lang="hr-HR" sz="1200" i="0" kern="1200" dirty="0">
                        <a:solidFill>
                          <a:srgbClr val="2A30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 dirty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 dirty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238</a:t>
                      </a:r>
                    </a:p>
                  </a:txBody>
                  <a:tcPr marL="9525" marR="9525" marT="9525" marB="0" anchor="b"/>
                </a:tc>
              </a:tr>
              <a:tr h="187749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Eggs</a:t>
                      </a:r>
                      <a:endParaRPr lang="hr-HR" sz="1200" i="0" kern="1200" dirty="0">
                        <a:solidFill>
                          <a:srgbClr val="2A30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 dirty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</a:tr>
              <a:tr h="187749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Milk</a:t>
                      </a:r>
                      <a:endParaRPr lang="hr-HR" sz="1200" i="0" kern="1200" dirty="0">
                        <a:solidFill>
                          <a:srgbClr val="2A30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 dirty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</a:tr>
              <a:tr h="179215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Fish</a:t>
                      </a:r>
                      <a:endParaRPr lang="hr-HR" sz="1200" i="0" kern="1200" dirty="0">
                        <a:solidFill>
                          <a:srgbClr val="2A30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 dirty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130</a:t>
                      </a:r>
                    </a:p>
                  </a:txBody>
                  <a:tcPr marL="9525" marR="9525" marT="9525" marB="0" anchor="b"/>
                </a:tc>
              </a:tr>
              <a:tr h="187749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i="0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Live </a:t>
                      </a:r>
                      <a:r>
                        <a:rPr lang="hr-HR" sz="120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bivalve</a:t>
                      </a:r>
                      <a:r>
                        <a:rPr lang="hr-HR" sz="1200" i="0" kern="1200" dirty="0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r-HR" sz="120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mollusks</a:t>
                      </a:r>
                      <a:endParaRPr lang="hr-HR" sz="1200" i="0" kern="1200" dirty="0">
                        <a:solidFill>
                          <a:srgbClr val="2A30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 dirty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</a:tr>
              <a:tr h="179215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Snails</a:t>
                      </a:r>
                      <a:endParaRPr lang="hr-HR" sz="1200" i="0" kern="1200" dirty="0">
                        <a:solidFill>
                          <a:srgbClr val="2A30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 dirty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79215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Honey</a:t>
                      </a:r>
                      <a:endParaRPr lang="hr-HR" sz="1200" i="0" kern="1200" dirty="0">
                        <a:solidFill>
                          <a:srgbClr val="2A30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 dirty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</a:tr>
              <a:tr h="187749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i="0" kern="1200" dirty="0" err="1" smtClean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Collagen</a:t>
                      </a:r>
                      <a:endParaRPr lang="hr-HR" sz="1200" i="0" kern="1200" dirty="0">
                        <a:solidFill>
                          <a:srgbClr val="2A30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 dirty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187749"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kern="1200" dirty="0">
                          <a:solidFill>
                            <a:srgbClr val="2A30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968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3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300" b="1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Border</a:t>
            </a:r>
            <a:r>
              <a:rPr lang="hr-HR" sz="23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300" b="1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Veterinary</a:t>
            </a:r>
            <a:r>
              <a:rPr lang="hr-HR" sz="23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300" b="1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Inspection</a:t>
            </a:r>
            <a:r>
              <a:rPr lang="hr-HR" sz="23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Service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80920" cy="48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8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0325"/>
            <a:ext cx="4752527" cy="51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avokutnik 7"/>
          <p:cNvSpPr/>
          <p:nvPr/>
        </p:nvSpPr>
        <p:spPr>
          <a:xfrm>
            <a:off x="5220072" y="1330325"/>
            <a:ext cx="376835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hr-HR" altLang="sr-Latn-RS" sz="1400" b="1" kern="0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285750" indent="-285750">
              <a:lnSpc>
                <a:spcPct val="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hr-HR" altLang="sr-Latn-RS" sz="1400" b="1" kern="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285750" indent="-285750">
              <a:lnSpc>
                <a:spcPct val="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hr-HR" altLang="sr-Latn-RS" sz="1400" b="1" kern="0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285750" indent="-285750">
              <a:lnSpc>
                <a:spcPct val="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hr-HR" altLang="sr-Latn-RS" sz="1400" b="1" kern="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285750" indent="-285750">
              <a:lnSpc>
                <a:spcPct val="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hr-HR" altLang="sr-Latn-RS" sz="1400" b="1" kern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7 </a:t>
            </a:r>
            <a:r>
              <a:rPr lang="hr-HR" altLang="sr-Latn-RS" sz="1400" b="1" kern="0" dirty="0" err="1">
                <a:solidFill>
                  <a:srgbClr val="0070C0"/>
                </a:solidFill>
                <a:latin typeface="Cambria" panose="02040503050406030204" pitchFamily="18" charset="0"/>
              </a:rPr>
              <a:t>BIPs</a:t>
            </a:r>
            <a:endParaRPr lang="hr-HR" altLang="sr-Latn-RS" sz="1400" b="1" kern="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742950" lvl="1" indent="-285750">
              <a:spcBef>
                <a:spcPct val="50000"/>
              </a:spcBef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hr-HR" altLang="sr-Latn-RS" sz="1400" kern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4 </a:t>
            </a:r>
            <a:r>
              <a:rPr lang="hr-HR" altLang="sr-Latn-RS" sz="1400" kern="0" dirty="0">
                <a:solidFill>
                  <a:srgbClr val="0070C0"/>
                </a:solidFill>
                <a:latin typeface="Cambria" panose="02040503050406030204" pitchFamily="18" charset="0"/>
              </a:rPr>
              <a:t>– </a:t>
            </a:r>
            <a:r>
              <a:rPr lang="hr-HR" altLang="sr-Latn-RS" sz="1400" kern="0" dirty="0" err="1">
                <a:solidFill>
                  <a:srgbClr val="0070C0"/>
                </a:solidFill>
                <a:latin typeface="Cambria" panose="02040503050406030204" pitchFamily="18" charset="0"/>
              </a:rPr>
              <a:t>road</a:t>
            </a:r>
            <a:r>
              <a:rPr lang="hr-HR" altLang="sr-Latn-RS" sz="1400" kern="0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hr-HR" altLang="sr-Latn-RS" sz="1400" kern="0" dirty="0" err="1">
                <a:solidFill>
                  <a:srgbClr val="0070C0"/>
                </a:solidFill>
                <a:latin typeface="Cambria" panose="02040503050406030204" pitchFamily="18" charset="0"/>
              </a:rPr>
              <a:t>crossings</a:t>
            </a:r>
            <a:r>
              <a:rPr lang="hr-HR" altLang="sr-Latn-RS" sz="1400" kern="0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</a:p>
          <a:p>
            <a:pPr marL="742950" lvl="1" indent="-285750">
              <a:spcBef>
                <a:spcPct val="50000"/>
              </a:spcBef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hr-HR" altLang="sr-Latn-RS" sz="1400" kern="0" dirty="0">
                <a:solidFill>
                  <a:srgbClr val="0070C0"/>
                </a:solidFill>
                <a:latin typeface="Cambria" panose="02040503050406030204" pitchFamily="18" charset="0"/>
              </a:rPr>
              <a:t>2 – </a:t>
            </a:r>
            <a:r>
              <a:rPr lang="hr-HR" altLang="sr-Latn-RS" sz="1400" kern="0" dirty="0" err="1">
                <a:solidFill>
                  <a:srgbClr val="0070C0"/>
                </a:solidFill>
                <a:latin typeface="Cambria" panose="02040503050406030204" pitchFamily="18" charset="0"/>
              </a:rPr>
              <a:t>seaports</a:t>
            </a:r>
            <a:endParaRPr lang="hr-HR" altLang="sr-Latn-RS" sz="1400" kern="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742950" lvl="1" indent="-285750">
              <a:spcBef>
                <a:spcPct val="50000"/>
              </a:spcBef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hr-HR" altLang="sr-Latn-RS" sz="1400" kern="0" dirty="0">
                <a:solidFill>
                  <a:srgbClr val="0070C0"/>
                </a:solidFill>
                <a:latin typeface="Cambria" panose="02040503050406030204" pitchFamily="18" charset="0"/>
              </a:rPr>
              <a:t>1 – </a:t>
            </a:r>
            <a:r>
              <a:rPr lang="hr-HR" altLang="sr-Latn-RS" sz="1400" kern="0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airport</a:t>
            </a:r>
            <a:endParaRPr lang="hr-HR" altLang="sr-Latn-RS" sz="1400" kern="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lvl="1">
              <a:spcBef>
                <a:spcPct val="50000"/>
              </a:spcBef>
              <a:buClr>
                <a:srgbClr val="003399"/>
              </a:buClr>
              <a:defRPr/>
            </a:pPr>
            <a:endParaRPr lang="hr-HR" altLang="sr-Latn-RS" sz="1400" b="1" u="sng" kern="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lvl="1">
              <a:spcBef>
                <a:spcPct val="50000"/>
              </a:spcBef>
              <a:buClr>
                <a:srgbClr val="003399"/>
              </a:buClr>
              <a:defRPr/>
            </a:pPr>
            <a:r>
              <a:rPr lang="hr-HR" altLang="sr-Latn-RS" sz="1600" b="1" u="sng" kern="0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Location</a:t>
            </a:r>
            <a:endParaRPr lang="hr-HR" altLang="sr-Latn-RS" sz="1600" b="1" u="sng" kern="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171450" indent="-171450" algn="ctr">
              <a:spcBef>
                <a:spcPct val="500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hr-HR" altLang="sr-Latn-RS" sz="800" kern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ct val="50000"/>
              </a:spcBef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hr-HR" altLang="sr-Latn-RS" sz="1400" kern="0" dirty="0">
                <a:solidFill>
                  <a:srgbClr val="0070C0"/>
                </a:solidFill>
                <a:latin typeface="Cambria" panose="02040503050406030204" pitchFamily="18" charset="0"/>
              </a:rPr>
              <a:t>1  BIP </a:t>
            </a:r>
            <a:r>
              <a:rPr lang="hr-HR" altLang="sr-Latn-RS" sz="1400" kern="0" dirty="0" err="1">
                <a:solidFill>
                  <a:srgbClr val="0070C0"/>
                </a:solidFill>
                <a:latin typeface="Cambria" panose="02040503050406030204" pitchFamily="18" charset="0"/>
              </a:rPr>
              <a:t>towards</a:t>
            </a:r>
            <a:r>
              <a:rPr lang="hr-HR" altLang="sr-Latn-RS" sz="1400" kern="0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hr-HR" altLang="sr-Latn-RS" sz="1400" kern="0" dirty="0" err="1">
                <a:solidFill>
                  <a:srgbClr val="0070C0"/>
                </a:solidFill>
                <a:latin typeface="Cambria" panose="02040503050406030204" pitchFamily="18" charset="0"/>
              </a:rPr>
              <a:t>Serbia</a:t>
            </a:r>
            <a:endParaRPr lang="hr-HR" altLang="sr-Latn-RS" sz="1400" kern="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ct val="50000"/>
              </a:spcBef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hr-HR" altLang="sr-Latn-RS" sz="1400" kern="0" dirty="0">
                <a:solidFill>
                  <a:srgbClr val="0070C0"/>
                </a:solidFill>
                <a:latin typeface="Cambria" panose="02040503050406030204" pitchFamily="18" charset="0"/>
              </a:rPr>
              <a:t>2  BIP </a:t>
            </a:r>
            <a:r>
              <a:rPr lang="hr-HR" altLang="sr-Latn-RS" sz="1400" kern="0" dirty="0" err="1">
                <a:solidFill>
                  <a:srgbClr val="0070C0"/>
                </a:solidFill>
                <a:latin typeface="Cambria" panose="02040503050406030204" pitchFamily="18" charset="0"/>
              </a:rPr>
              <a:t>towards</a:t>
            </a:r>
            <a:r>
              <a:rPr lang="hr-HR" altLang="sr-Latn-RS" sz="1400" kern="0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hr-HR" altLang="sr-Latn-RS" sz="1400" kern="0" dirty="0" err="1">
                <a:solidFill>
                  <a:srgbClr val="0070C0"/>
                </a:solidFill>
                <a:latin typeface="Cambria" panose="02040503050406030204" pitchFamily="18" charset="0"/>
              </a:rPr>
              <a:t>Bosnia</a:t>
            </a:r>
            <a:r>
              <a:rPr lang="hr-HR" altLang="sr-Latn-RS" sz="1400" kern="0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hr-HR" altLang="sr-Latn-RS" sz="1400" kern="0" dirty="0" err="1">
                <a:solidFill>
                  <a:srgbClr val="0070C0"/>
                </a:solidFill>
                <a:latin typeface="Cambria" panose="02040503050406030204" pitchFamily="18" charset="0"/>
              </a:rPr>
              <a:t>and</a:t>
            </a:r>
            <a:r>
              <a:rPr lang="hr-HR" altLang="sr-Latn-RS" sz="1400" kern="0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hr-HR" altLang="sr-Latn-RS" sz="1400" kern="0" dirty="0" err="1">
                <a:solidFill>
                  <a:srgbClr val="0070C0"/>
                </a:solidFill>
                <a:latin typeface="Cambria" panose="02040503050406030204" pitchFamily="18" charset="0"/>
              </a:rPr>
              <a:t>Herzegovina</a:t>
            </a:r>
            <a:endParaRPr lang="hr-HR" altLang="sr-Latn-RS" sz="1400" kern="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ct val="50000"/>
              </a:spcBef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hr-HR" altLang="sr-Latn-RS" sz="1400" kern="0" dirty="0">
                <a:solidFill>
                  <a:srgbClr val="0070C0"/>
                </a:solidFill>
                <a:latin typeface="Cambria" panose="02040503050406030204" pitchFamily="18" charset="0"/>
              </a:rPr>
              <a:t>1  BIP </a:t>
            </a:r>
            <a:r>
              <a:rPr lang="hr-HR" altLang="sr-Latn-RS" sz="1400" kern="0" dirty="0" err="1">
                <a:solidFill>
                  <a:srgbClr val="0070C0"/>
                </a:solidFill>
                <a:latin typeface="Cambria" panose="02040503050406030204" pitchFamily="18" charset="0"/>
              </a:rPr>
              <a:t>towards</a:t>
            </a:r>
            <a:r>
              <a:rPr lang="hr-HR" altLang="sr-Latn-RS" sz="1400" kern="0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hr-HR" altLang="sr-Latn-RS" sz="1400" kern="0" dirty="0" err="1">
                <a:solidFill>
                  <a:srgbClr val="0070C0"/>
                </a:solidFill>
                <a:latin typeface="Cambria" panose="02040503050406030204" pitchFamily="18" charset="0"/>
              </a:rPr>
              <a:t>Montenegro</a:t>
            </a:r>
            <a:endParaRPr lang="hr-HR" altLang="sr-Latn-RS" sz="1400" kern="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ct val="50000"/>
              </a:spcBef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hr-HR" altLang="sr-Latn-RS" sz="1400" kern="0" dirty="0">
                <a:solidFill>
                  <a:srgbClr val="0070C0"/>
                </a:solidFill>
                <a:latin typeface="Cambria" panose="02040503050406030204" pitchFamily="18" charset="0"/>
              </a:rPr>
              <a:t>3  BIP </a:t>
            </a:r>
            <a:r>
              <a:rPr lang="hr-HR" altLang="sr-Latn-RS" sz="1400" kern="0" dirty="0" err="1">
                <a:solidFill>
                  <a:srgbClr val="0070C0"/>
                </a:solidFill>
                <a:latin typeface="Cambria" panose="02040503050406030204" pitchFamily="18" charset="0"/>
              </a:rPr>
              <a:t>ports</a:t>
            </a:r>
            <a:r>
              <a:rPr lang="hr-HR" altLang="sr-Latn-RS" sz="1400" kern="0" dirty="0">
                <a:solidFill>
                  <a:srgbClr val="0070C0"/>
                </a:solidFill>
                <a:latin typeface="Cambria" panose="02040503050406030204" pitchFamily="18" charset="0"/>
              </a:rPr>
              <a:t> (2 </a:t>
            </a:r>
            <a:r>
              <a:rPr lang="hr-HR" altLang="sr-Latn-RS" sz="1400" kern="0" dirty="0" err="1">
                <a:solidFill>
                  <a:srgbClr val="0070C0"/>
                </a:solidFill>
                <a:latin typeface="Cambria" panose="02040503050406030204" pitchFamily="18" charset="0"/>
              </a:rPr>
              <a:t>seaports</a:t>
            </a:r>
            <a:r>
              <a:rPr lang="hr-HR" altLang="sr-Latn-RS" sz="1400" kern="0" dirty="0">
                <a:solidFill>
                  <a:srgbClr val="0070C0"/>
                </a:solidFill>
                <a:latin typeface="Cambria" panose="02040503050406030204" pitchFamily="18" charset="0"/>
              </a:rPr>
              <a:t>, 1 </a:t>
            </a:r>
            <a:r>
              <a:rPr lang="hr-HR" altLang="sr-Latn-RS" sz="1400" kern="0" dirty="0" err="1">
                <a:solidFill>
                  <a:srgbClr val="0070C0"/>
                </a:solidFill>
                <a:latin typeface="Cambria" panose="02040503050406030204" pitchFamily="18" charset="0"/>
              </a:rPr>
              <a:t>airport</a:t>
            </a:r>
            <a:r>
              <a:rPr lang="hr-HR" altLang="sr-Latn-RS" sz="1400" kern="0" dirty="0">
                <a:solidFill>
                  <a:srgbClr val="0070C0"/>
                </a:solidFill>
                <a:latin typeface="Cambria" panose="02040503050406030204" pitchFamily="18" charset="0"/>
              </a:rPr>
              <a:t>)</a:t>
            </a:r>
            <a:endParaRPr lang="en-US" altLang="sr-Latn-RS" sz="1400" kern="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</a:t>
            </a:r>
            <a:r>
              <a:rPr lang="en-US" sz="23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hr-HR" sz="2300" b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intra</a:t>
            </a:r>
            <a:r>
              <a:rPr lang="hr-HR" sz="2300" b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300" b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</a:t>
            </a:r>
            <a:r>
              <a:rPr lang="hr-HR" sz="2300" b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300" b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trade</a:t>
            </a:r>
            <a:r>
              <a:rPr lang="hr-HR" sz="2300" b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2017 - </a:t>
            </a:r>
            <a:r>
              <a:rPr lang="hr-HR" sz="2300" b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food</a:t>
            </a:r>
            <a:r>
              <a:rPr lang="hr-HR" sz="2300" b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300" b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hr-HR" sz="2300" b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300" b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animal</a:t>
            </a:r>
            <a:r>
              <a:rPr lang="hr-HR" sz="2300" b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300" b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origin</a:t>
            </a:r>
            <a:endParaRPr lang="hr-HR" sz="2300" b="1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80920" cy="48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173853"/>
              </p:ext>
            </p:extLst>
          </p:nvPr>
        </p:nvGraphicFramePr>
        <p:xfrm>
          <a:off x="971600" y="1340765"/>
          <a:ext cx="7416823" cy="4536507"/>
        </p:xfrm>
        <a:graphic>
          <a:graphicData uri="http://schemas.openxmlformats.org/drawingml/2006/table">
            <a:tbl>
              <a:tblPr/>
              <a:tblGrid>
                <a:gridCol w="2472273"/>
                <a:gridCol w="2472275"/>
                <a:gridCol w="2472275"/>
              </a:tblGrid>
              <a:tr h="172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 err="1" smtClean="0"/>
                        <a:t>Material</a:t>
                      </a:r>
                      <a:r>
                        <a:rPr lang="hr-HR" sz="800" dirty="0" smtClean="0"/>
                        <a:t> 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 err="1" smtClean="0"/>
                        <a:t>quantity</a:t>
                      </a:r>
                      <a:r>
                        <a:rPr lang="hr-HR" sz="800" dirty="0" smtClean="0"/>
                        <a:t> 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 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 smtClean="0"/>
                        <a:t>Amino </a:t>
                      </a:r>
                      <a:r>
                        <a:rPr lang="hr-HR" sz="800" dirty="0" err="1" smtClean="0"/>
                        <a:t>acids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24.300,00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kg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 smtClean="0"/>
                        <a:t>Pet </a:t>
                      </a:r>
                      <a:r>
                        <a:rPr lang="hr-HR" sz="800" dirty="0" err="1" smtClean="0"/>
                        <a:t>food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41.354,60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kg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800" dirty="0" smtClean="0"/>
                        <a:t>Food / Raw Material of Animal Origin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66.150.553,00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kg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800" dirty="0" smtClean="0"/>
                        <a:t>Food / Raw Material of Animal Origin</a:t>
                      </a:r>
                      <a:r>
                        <a:rPr lang="hr-HR" sz="800" dirty="0" smtClean="0"/>
                        <a:t> 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52.191,80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l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800" dirty="0" smtClean="0"/>
                        <a:t>Skin of slaughtered animals 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/>
                        <a:t>512.810,00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/>
                        <a:t>kg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 err="1" smtClean="0"/>
                        <a:t>Feed</a:t>
                      </a:r>
                      <a:r>
                        <a:rPr lang="hr-HR" sz="800" dirty="0" smtClean="0"/>
                        <a:t> - </a:t>
                      </a:r>
                      <a:r>
                        <a:rPr lang="hr-HR" sz="800" dirty="0" err="1" smtClean="0"/>
                        <a:t>by</a:t>
                      </a:r>
                      <a:r>
                        <a:rPr lang="hr-HR" sz="800" dirty="0" smtClean="0"/>
                        <a:t> - </a:t>
                      </a:r>
                      <a:r>
                        <a:rPr lang="hr-HR" sz="800" dirty="0" err="1" smtClean="0"/>
                        <a:t>products</a:t>
                      </a:r>
                      <a:r>
                        <a:rPr lang="hr-HR" sz="800" dirty="0" smtClean="0"/>
                        <a:t> </a:t>
                      </a:r>
                      <a:r>
                        <a:rPr lang="hr-HR" sz="800" dirty="0" err="1" smtClean="0"/>
                        <a:t>industry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528.420,00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kg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800" dirty="0" smtClean="0"/>
                        <a:t>Feed materials of plant origin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43.592.639,00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kg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 err="1" smtClean="0"/>
                        <a:t>Feed</a:t>
                      </a:r>
                      <a:r>
                        <a:rPr lang="hr-HR" sz="800" dirty="0" smtClean="0"/>
                        <a:t> </a:t>
                      </a:r>
                      <a:r>
                        <a:rPr lang="hr-HR" sz="800" dirty="0" err="1" smtClean="0"/>
                        <a:t>mixture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38.101.349,10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kg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 err="1" smtClean="0"/>
                        <a:t>Animal</a:t>
                      </a:r>
                      <a:r>
                        <a:rPr lang="hr-HR" sz="800" dirty="0" smtClean="0"/>
                        <a:t> </a:t>
                      </a:r>
                      <a:r>
                        <a:rPr lang="hr-HR" sz="800" dirty="0" err="1" smtClean="0"/>
                        <a:t>fat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84.753,40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kg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 err="1" smtClean="0"/>
                        <a:t>Material</a:t>
                      </a:r>
                      <a:r>
                        <a:rPr lang="hr-HR" sz="800" dirty="0" smtClean="0"/>
                        <a:t> K 3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19.200,00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kg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 err="1" smtClean="0"/>
                        <a:t>Meat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8.632.378,30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kg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 err="1" smtClean="0"/>
                        <a:t>Micromineral</a:t>
                      </a:r>
                      <a:r>
                        <a:rPr lang="hr-HR" sz="800" dirty="0" smtClean="0"/>
                        <a:t> </a:t>
                      </a:r>
                      <a:r>
                        <a:rPr lang="hr-HR" sz="800" dirty="0" err="1" smtClean="0"/>
                        <a:t>supplements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/>
                        <a:t>82.430,00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kg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 err="1" smtClean="0"/>
                        <a:t>Milk</a:t>
                      </a:r>
                      <a:r>
                        <a:rPr lang="hr-HR" sz="800" dirty="0" smtClean="0"/>
                        <a:t> 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1.196.450,20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kg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 err="1" smtClean="0"/>
                        <a:t>Non</a:t>
                      </a:r>
                      <a:r>
                        <a:rPr lang="hr-HR" sz="800" dirty="0" smtClean="0"/>
                        <a:t>-protein </a:t>
                      </a:r>
                      <a:r>
                        <a:rPr lang="hr-HR" sz="800" dirty="0" err="1" smtClean="0"/>
                        <a:t>nitrogen</a:t>
                      </a:r>
                      <a:r>
                        <a:rPr lang="hr-HR" sz="800" dirty="0" smtClean="0"/>
                        <a:t> </a:t>
                      </a:r>
                      <a:r>
                        <a:rPr lang="hr-HR" sz="800" dirty="0" err="1" smtClean="0"/>
                        <a:t>compounds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173.000,00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kg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 err="1" smtClean="0"/>
                        <a:t>Other</a:t>
                      </a:r>
                      <a:r>
                        <a:rPr lang="hr-HR" sz="800" dirty="0" smtClean="0"/>
                        <a:t> </a:t>
                      </a:r>
                      <a:r>
                        <a:rPr lang="hr-HR" sz="800" dirty="0" err="1" smtClean="0"/>
                        <a:t>supplements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105.898,40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kg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 err="1" smtClean="0"/>
                        <a:t>Premixes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2.752.375,00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kg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 smtClean="0"/>
                        <a:t>Bee </a:t>
                      </a:r>
                      <a:r>
                        <a:rPr lang="hr-HR" sz="800" dirty="0" err="1" smtClean="0"/>
                        <a:t>products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147.651,40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kg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 err="1" smtClean="0"/>
                        <a:t>fishery</a:t>
                      </a:r>
                      <a:r>
                        <a:rPr lang="hr-HR" sz="800" dirty="0" smtClean="0"/>
                        <a:t> </a:t>
                      </a:r>
                      <a:r>
                        <a:rPr lang="hr-HR" sz="800" dirty="0" err="1" smtClean="0"/>
                        <a:t>products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27.264.399,00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kg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 smtClean="0"/>
                        <a:t>Vitamin </a:t>
                      </a:r>
                      <a:r>
                        <a:rPr lang="hr-HR" sz="800" dirty="0" err="1" smtClean="0"/>
                        <a:t>supplements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2.550,00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kg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 err="1" smtClean="0"/>
                        <a:t>Stomachs</a:t>
                      </a:r>
                      <a:r>
                        <a:rPr lang="hr-HR" sz="800" dirty="0" smtClean="0"/>
                        <a:t>, </a:t>
                      </a:r>
                      <a:r>
                        <a:rPr lang="hr-HR" sz="800" dirty="0" err="1" smtClean="0"/>
                        <a:t>intestines</a:t>
                      </a:r>
                      <a:r>
                        <a:rPr lang="hr-HR" sz="800" dirty="0" smtClean="0"/>
                        <a:t>, </a:t>
                      </a:r>
                      <a:r>
                        <a:rPr lang="hr-HR" sz="800" dirty="0" err="1" smtClean="0"/>
                        <a:t>bladders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/>
                        <a:t>17.832,00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kg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 smtClean="0"/>
                        <a:t>Live </a:t>
                      </a:r>
                      <a:r>
                        <a:rPr lang="hr-HR" sz="800" dirty="0" err="1" smtClean="0"/>
                        <a:t>bivalve</a:t>
                      </a:r>
                      <a:r>
                        <a:rPr lang="hr-HR" sz="800" dirty="0" smtClean="0"/>
                        <a:t> </a:t>
                      </a:r>
                      <a:r>
                        <a:rPr lang="hr-HR" sz="800" dirty="0" err="1" smtClean="0"/>
                        <a:t>molluscs</a:t>
                      </a:r>
                      <a:endParaRPr lang="hr-HR" sz="800" dirty="0"/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/>
                        <a:t>6.860,00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800" dirty="0"/>
                        <a:t>kg </a:t>
                      </a:r>
                    </a:p>
                  </a:txBody>
                  <a:tcPr marL="38335" marR="38335" marT="19168" marB="191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971600" y="6165304"/>
            <a:ext cx="18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/>
              <a:t>Data </a:t>
            </a:r>
            <a:r>
              <a:rPr lang="hr-HR" sz="800" dirty="0" err="1" smtClean="0"/>
              <a:t>source</a:t>
            </a:r>
            <a:r>
              <a:rPr lang="hr-HR" sz="800" dirty="0" smtClean="0"/>
              <a:t> VETI2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1327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300" b="1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Opening</a:t>
            </a:r>
            <a:r>
              <a:rPr lang="hr-HR" sz="23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400" b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300" b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hr-HR" sz="2300" b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hr-HR" sz="2300" b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old</a:t>
            </a:r>
            <a:r>
              <a:rPr lang="hr-HR" sz="2300" b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300" b="1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markets</a:t>
            </a:r>
            <a:endParaRPr lang="hr-HR" sz="2300" b="1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80920" cy="48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602657" y="1871699"/>
            <a:ext cx="80648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Russia:</a:t>
            </a:r>
            <a:b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Federal Veterinary and Phytosanitary Inspectorate of the Russian Federation announced its </a:t>
            </a:r>
            <a:r>
              <a:rPr lang="hr-HR" sz="1400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</a:t>
            </a:r>
            <a:r>
              <a:rPr lang="hr-HR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second half of 2018</a:t>
            </a:r>
            <a:r>
              <a:rPr lang="en-US" sz="14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hr-HR" sz="14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 to the 9 existing establishments</a:t>
            </a:r>
            <a:r>
              <a:rPr lang="hr-HR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400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approved</a:t>
            </a:r>
            <a:r>
              <a:rPr lang="hr-HR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hr-HR" sz="1400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</a:t>
            </a:r>
            <a: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26 other establishments have expressed interest in exporting to Eurasian Economic Union</a:t>
            </a:r>
            <a:r>
              <a:rPr lang="hr-HR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400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hr-HR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USA:</a:t>
            </a:r>
            <a:b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r-HR" sz="1400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r-HR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regular assessment of compliance with the FSIS requirements regarding the inspection and understanding of the production process for the "</a:t>
            </a:r>
            <a:r>
              <a:rPr lang="en-US" sz="1400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Thermaly</a:t>
            </a:r>
            <a: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Processed / Commercially Sterile (TP/CS) Pork Products Inspection System" for canned products on the US export product list</a:t>
            </a:r>
            <a:r>
              <a:rPr lang="hr-HR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in </a:t>
            </a:r>
            <a:r>
              <a:rPr lang="hr-HR" sz="1400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</a:t>
            </a:r>
            <a: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r-HR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1400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dditional</a:t>
            </a:r>
            <a: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documentation required for the assessment and approval of export of dried meat products and fresh </a:t>
            </a:r>
            <a:r>
              <a:rPr lang="hr-HR" sz="1400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pig</a:t>
            </a:r>
            <a:r>
              <a:rPr lang="hr-HR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meat.</a:t>
            </a:r>
            <a:b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r-HR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</a:t>
            </a:r>
            <a:r>
              <a:rPr lang="hr-HR" sz="1400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</a:t>
            </a:r>
            <a:r>
              <a:rPr lang="hr-HR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USDA, Animal Health and Herbal Control Service (APHIS)</a:t>
            </a:r>
            <a:r>
              <a:rPr lang="hr-HR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400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related</a:t>
            </a:r>
            <a:r>
              <a:rPr lang="hr-HR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Newcastle disease and </a:t>
            </a:r>
            <a:r>
              <a:rPr lang="hr-HR" sz="1400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Aviar</a:t>
            </a:r>
            <a: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Influenza as a prerequisite for the export of poultry meat products.</a:t>
            </a:r>
            <a:r>
              <a:rPr lang="en-US" sz="1400" dirty="0">
                <a:solidFill>
                  <a:prstClr val="black"/>
                </a:solidFill>
                <a:latin typeface="Open Sans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Open Sans"/>
              </a:rPr>
            </a:br>
            <a:r>
              <a:rPr lang="en-US" sz="1400" dirty="0">
                <a:solidFill>
                  <a:prstClr val="black"/>
                </a:solidFill>
                <a:latin typeface="Open Sans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Open Sans"/>
              </a:rPr>
            </a:br>
            <a: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China:</a:t>
            </a:r>
            <a:b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r-HR" sz="1400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hr-HR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en-US" sz="14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 June 14, 2018 in Beijing, will be held12. session of the Joint Commission for Economic Cooperation between the Republic of Croatia and the People's Republic of China</a:t>
            </a:r>
            <a:endParaRPr lang="hr-HR" sz="1400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300" b="1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Challenges</a:t>
            </a:r>
            <a:endParaRPr lang="hr-HR" sz="2300" b="1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80920" cy="48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539552" y="241333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– </a:t>
            </a:r>
            <a:r>
              <a:rPr lang="hr-HR" b="1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emerging</a:t>
            </a:r>
            <a:r>
              <a:rPr lang="hr-HR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b="1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diseases</a:t>
            </a:r>
            <a:r>
              <a:rPr lang="hr-HR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b="1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</a:t>
            </a:r>
            <a:r>
              <a:rPr lang="hr-HR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hr-HR" b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Lumpy</a:t>
            </a:r>
            <a:r>
              <a:rPr lang="hr-HR" b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b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skin</a:t>
            </a:r>
            <a:r>
              <a:rPr lang="hr-HR" b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b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disease</a:t>
            </a:r>
            <a:r>
              <a:rPr lang="hr-HR" b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hr-HR" b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hr-HR" b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b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African</a:t>
            </a:r>
            <a:r>
              <a:rPr lang="hr-HR" b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b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swine</a:t>
            </a:r>
            <a:r>
              <a:rPr lang="hr-HR" b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b="1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fever</a:t>
            </a:r>
            <a:r>
              <a:rPr lang="hr-HR" b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hr-HR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Lumpy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skin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disease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preventive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vaccination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2016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2017 – total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costs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cca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9 mil. e</a:t>
            </a:r>
            <a:r>
              <a:rPr lang="hr-HR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uro. </a:t>
            </a:r>
          </a:p>
          <a:p>
            <a:r>
              <a:rPr lang="hr-HR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EU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finacing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vaccine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costs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1,2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r>
              <a:rPr lang="hr-HR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r-HR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African</a:t>
            </a:r>
            <a:r>
              <a:rPr lang="hr-HR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swine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fever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hr-HR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</a:t>
            </a:r>
            <a:r>
              <a:rPr lang="hr-HR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far </a:t>
            </a:r>
            <a:r>
              <a:rPr lang="hr-HR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never</a:t>
            </a:r>
            <a:r>
              <a:rPr lang="hr-HR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confirmed</a:t>
            </a:r>
            <a:r>
              <a:rPr lang="hr-HR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Croatia.</a:t>
            </a:r>
          </a:p>
          <a:p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  <a:r>
              <a:rPr lang="hr-HR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Prearrangement</a:t>
            </a:r>
            <a:r>
              <a:rPr lang="hr-HR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measures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planning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awareness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campaign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r-HR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preventive</a:t>
            </a:r>
          </a:p>
          <a:p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  <a:r>
              <a:rPr lang="hr-HR" dirty="0" err="1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measures</a:t>
            </a:r>
            <a:r>
              <a:rPr lang="hr-HR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hr-HR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7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80920" cy="48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1063333" y="359517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327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610</Words>
  <Application>Microsoft Office PowerPoint</Application>
  <PresentationFormat>Prikaz na zaslonu (4:3)</PresentationFormat>
  <Paragraphs>182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60th Annual General Assembly  of CLITRAVI</vt:lpstr>
      <vt:lpstr>Legislation</vt:lpstr>
      <vt:lpstr>ANIMAL POPULATION IN CROATIA</vt:lpstr>
      <vt:lpstr>Approved establishments</vt:lpstr>
      <vt:lpstr>Border Veterinary Inspection Service</vt:lpstr>
      <vt:lpstr>Export and intra community trade 2017 - food of animal origin</vt:lpstr>
      <vt:lpstr>Opening  new/old markets</vt:lpstr>
      <vt:lpstr>Challenges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Zoran Rogić</dc:creator>
  <cp:lastModifiedBy>Zoran Rogić</cp:lastModifiedBy>
  <cp:revision>13</cp:revision>
  <dcterms:created xsi:type="dcterms:W3CDTF">2018-05-17T08:05:12Z</dcterms:created>
  <dcterms:modified xsi:type="dcterms:W3CDTF">2018-05-17T09:59:36Z</dcterms:modified>
</cp:coreProperties>
</file>