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34"/>
  </p:notesMasterIdLst>
  <p:handoutMasterIdLst>
    <p:handoutMasterId r:id="rId35"/>
  </p:handoutMasterIdLst>
  <p:sldIdLst>
    <p:sldId id="268" r:id="rId2"/>
    <p:sldId id="269" r:id="rId3"/>
    <p:sldId id="270" r:id="rId4"/>
    <p:sldId id="271" r:id="rId5"/>
    <p:sldId id="272" r:id="rId6"/>
    <p:sldId id="316" r:id="rId7"/>
    <p:sldId id="273" r:id="rId8"/>
    <p:sldId id="274" r:id="rId9"/>
    <p:sldId id="275" r:id="rId10"/>
    <p:sldId id="276" r:id="rId11"/>
    <p:sldId id="277" r:id="rId12"/>
    <p:sldId id="278" r:id="rId13"/>
    <p:sldId id="317" r:id="rId14"/>
    <p:sldId id="279" r:id="rId15"/>
    <p:sldId id="280" r:id="rId16"/>
    <p:sldId id="281" r:id="rId17"/>
    <p:sldId id="318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307" r:id="rId26"/>
    <p:sldId id="319" r:id="rId27"/>
    <p:sldId id="309" r:id="rId28"/>
    <p:sldId id="311" r:id="rId29"/>
    <p:sldId id="312" r:id="rId30"/>
    <p:sldId id="313" r:id="rId31"/>
    <p:sldId id="314" r:id="rId32"/>
    <p:sldId id="308" r:id="rId33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3"/>
    <a:srgbClr val="E63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1" autoAdjust="0"/>
    <p:restoredTop sz="94818" autoAdjust="0"/>
  </p:normalViewPr>
  <p:slideViewPr>
    <p:cSldViewPr snapToGrid="0" snapToObjects="1">
      <p:cViewPr varScale="1">
        <p:scale>
          <a:sx n="135" d="100"/>
          <a:sy n="135" d="100"/>
        </p:scale>
        <p:origin x="-1356" y="-96"/>
      </p:cViewPr>
      <p:guideLst>
        <p:guide orient="horz" pos="890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notesViewPr>
    <p:cSldViewPr snapToGrid="0" snapToObjects="1">
      <p:cViewPr>
        <p:scale>
          <a:sx n="100" d="100"/>
          <a:sy n="100" d="100"/>
        </p:scale>
        <p:origin x="-3486" y="-7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17" y="943483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10.04.2019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4283" y="9433106"/>
            <a:ext cx="904361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533" y="330228"/>
            <a:ext cx="1371025" cy="33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17" y="9433105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10.04.2019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09600" y="674688"/>
            <a:ext cx="5575300" cy="4183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495" y="4965700"/>
            <a:ext cx="5087973" cy="4220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4283" y="9433105"/>
            <a:ext cx="904361" cy="4982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de-DE" dirty="0"/>
              <a:t> </a:t>
            </a:r>
          </a:p>
          <a:p>
            <a:pPr eaLnBrk="1" hangingPunct="1"/>
            <a:r>
              <a:rPr lang="de-AT" altLang="de-DE" sz="1400" dirty="0"/>
              <a:t>Austria (2008)</a:t>
            </a:r>
            <a:endParaRPr lang="de-AT" altLang="de-DE" sz="1400" b="1" dirty="0"/>
          </a:p>
          <a:p>
            <a:pPr eaLnBrk="1" hangingPunct="1"/>
            <a:r>
              <a:rPr lang="de-AT" altLang="de-DE" sz="1400" b="1" dirty="0"/>
              <a:t>MH </a:t>
            </a:r>
            <a:r>
              <a:rPr lang="de-AT" altLang="de-DE" sz="1400" dirty="0"/>
              <a:t>9.165.000 / 460 </a:t>
            </a:r>
            <a:r>
              <a:rPr lang="de-AT" altLang="de-DE" sz="1400" dirty="0" err="1"/>
              <a:t>holdings</a:t>
            </a:r>
            <a:r>
              <a:rPr lang="de-AT" altLang="de-DE" sz="1400"/>
              <a:t> (663 herds)</a:t>
            </a:r>
          </a:p>
          <a:p>
            <a:pPr eaLnBrk="1" hangingPunct="1"/>
            <a:r>
              <a:rPr lang="de-AT" altLang="de-DE" sz="1400" b="1"/>
              <a:t>JH </a:t>
            </a:r>
            <a:r>
              <a:rPr lang="de-AT" altLang="de-DE" sz="1400"/>
              <a:t>2.390.000 </a:t>
            </a:r>
          </a:p>
          <a:p>
            <a:pPr eaLnBrk="1" hangingPunct="1"/>
            <a:r>
              <a:rPr lang="de-AT" altLang="de-DE" sz="1400" b="1"/>
              <a:t>LH </a:t>
            </a:r>
            <a:r>
              <a:rPr lang="de-AT" altLang="de-DE" sz="1400"/>
              <a:t>5.145.000 / 1700 holdings (&gt;350)</a:t>
            </a:r>
          </a:p>
          <a:p>
            <a:pPr eaLnBrk="1" hangingPunct="1"/>
            <a:r>
              <a:rPr lang="de-AT" altLang="de-DE" sz="1400" b="1"/>
              <a:t>ET </a:t>
            </a:r>
            <a:r>
              <a:rPr lang="de-AT" altLang="de-DE" sz="1400"/>
              <a:t>570.000 / 70 holdings</a:t>
            </a:r>
          </a:p>
          <a:p>
            <a:pPr eaLnBrk="1" hangingPunct="1"/>
            <a:endParaRPr lang="de-AT" altLang="de-DE" sz="1400"/>
          </a:p>
          <a:p>
            <a:pPr eaLnBrk="1" hangingPunct="1"/>
            <a:r>
              <a:rPr lang="de-AT" altLang="de-DE" sz="1400" b="1"/>
              <a:t>P </a:t>
            </a:r>
            <a:r>
              <a:rPr lang="de-AT" altLang="de-DE" sz="1400"/>
              <a:t>779.000 / 107 holdings</a:t>
            </a:r>
          </a:p>
          <a:p>
            <a:pPr eaLnBrk="1" hangingPunct="1"/>
            <a:endParaRPr lang="de-DE" altLang="de-DE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9B20E-2176-4D02-9FD8-955A9C72670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313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288F2-3FB9-4FF4-BD0A-30DE3EA481B4}" type="slidenum">
              <a:rPr lang="de-DE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C87FD2-7651-4750-8B6D-52A3715070C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BEF8-01FF-4522-AAC7-20E25DFE2F0F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de-DE" dirty="0"/>
              <a:t>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sozialministerium.at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D6F5D33-D724-44A1-8C93-6BCA46CEC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110867"/>
            <a:ext cx="2881745" cy="9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DC527-5A7B-4193-812C-28C2ACECA6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33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568801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2555-B8B3-410C-B2DB-5F03DDF495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19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C8572-F39A-4694-B72A-C5931A351F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24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316C-FFC3-423A-B11C-30A86FA708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34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CA4C-206A-410E-A88D-0F8EB4D7D4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6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de-DE" dirty="0"/>
              <a:t>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Textmasterformat bearbeiten </a:t>
            </a:r>
            <a:br>
              <a:rPr lang="en-GB" noProof="0"/>
            </a:br>
            <a:r>
              <a:rPr lang="en-GB" noProof="0"/>
              <a:t>Erste Ebene </a:t>
            </a:r>
          </a:p>
          <a:p>
            <a:pPr lvl="1"/>
            <a:r>
              <a:rPr lang="en-GB" noProof="0"/>
              <a:t>Zweite Ebene – wie Ebene zuvor</a:t>
            </a:r>
          </a:p>
          <a:p>
            <a:pPr lvl="2"/>
            <a:r>
              <a:rPr lang="en-GB" noProof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sozialministerium.at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D0691D9-CB9A-44AF-BCFE-D251BF8501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0" y="230400"/>
            <a:ext cx="2364509" cy="8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png"/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wmf"/><Relationship Id="rId9" Type="http://schemas.openxmlformats.org/officeDocument/2006/relationships/image" Target="../media/image27.png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verbrauchergesundheit.gv.at/tiere/publikationen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fellinger@sozialministerium.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The Austrian Veterinary Service – </a:t>
            </a:r>
            <a:br>
              <a:rPr lang="en-GB" sz="3200" dirty="0"/>
            </a:br>
            <a:r>
              <a:rPr lang="en-GB" sz="3200" dirty="0"/>
              <a:t>structure and upcoming challenges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CLITRAVI – Congress </a:t>
            </a:r>
            <a:br>
              <a:rPr lang="en-GB" dirty="0"/>
            </a:br>
            <a:r>
              <a:rPr lang="en-GB" dirty="0"/>
              <a:t>61</a:t>
            </a:r>
            <a:r>
              <a:rPr lang="en-GB" baseline="30000" dirty="0"/>
              <a:t>st</a:t>
            </a:r>
            <a:r>
              <a:rPr lang="en-GB" dirty="0"/>
              <a:t> Annual General Meeting </a:t>
            </a:r>
          </a:p>
          <a:p>
            <a:pPr eaLnBrk="1" hangingPunct="1"/>
            <a:r>
              <a:rPr lang="en-GB" dirty="0"/>
              <a:t>Sheraton Grand Hotel Salzburg  </a:t>
            </a:r>
          </a:p>
          <a:p>
            <a:pPr eaLnBrk="1" hangingPunct="1"/>
            <a:r>
              <a:rPr lang="en-GB" sz="2000" dirty="0" smtClean="0"/>
              <a:t>Mag. </a:t>
            </a:r>
            <a:r>
              <a:rPr lang="en-GB" sz="2000" dirty="0"/>
              <a:t>Florian </a:t>
            </a:r>
            <a:r>
              <a:rPr lang="en-GB" sz="2000" dirty="0" err="1"/>
              <a:t>Fellinger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19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33186"/>
            <a:ext cx="5338763" cy="11430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FF0000"/>
                </a:solidFill>
              </a:rPr>
              <a:t>Status of BSE and </a:t>
            </a:r>
            <a:r>
              <a:rPr lang="en-GB" sz="3200" b="1" dirty="0" err="1">
                <a:solidFill>
                  <a:srgbClr val="FF0000"/>
                </a:solidFill>
              </a:rPr>
              <a:t>Scrapie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141" y="2227908"/>
            <a:ext cx="7978525" cy="406617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Negligible BSE risk status</a:t>
            </a:r>
          </a:p>
          <a:p>
            <a:pPr lvl="1"/>
            <a:r>
              <a:rPr lang="en-GB" sz="2400" dirty="0"/>
              <a:t> 	          </a:t>
            </a:r>
            <a:r>
              <a:rPr lang="en-GB" sz="2000" dirty="0"/>
              <a:t>since May 2012; </a:t>
            </a:r>
          </a:p>
          <a:p>
            <a:pPr lvl="1"/>
            <a:r>
              <a:rPr lang="en-GB" sz="2000" dirty="0"/>
              <a:t> 	            since August 2012</a:t>
            </a:r>
          </a:p>
          <a:p>
            <a:pPr marL="457200" lvl="1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2800" b="1" dirty="0"/>
              <a:t>Negligible risk status for classical </a:t>
            </a:r>
            <a:r>
              <a:rPr lang="en-GB" sz="2800" b="1" dirty="0" err="1"/>
              <a:t>Scrapie</a:t>
            </a:r>
            <a:r>
              <a:rPr lang="en-GB" sz="2800" b="1" dirty="0"/>
              <a:t> </a:t>
            </a:r>
          </a:p>
          <a:p>
            <a:pPr lvl="1"/>
            <a:r>
              <a:rPr lang="en-GB" sz="2000" dirty="0"/>
              <a:t>since 18 November 2014; </a:t>
            </a:r>
          </a:p>
          <a:p>
            <a:pPr lvl="1"/>
            <a:r>
              <a:rPr lang="en-GB" sz="2000" dirty="0"/>
              <a:t>Austria is the only Member State in the EU with this favourable status</a:t>
            </a:r>
          </a:p>
          <a:p>
            <a:pPr marL="457200" lvl="1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43" y="3174155"/>
            <a:ext cx="648072" cy="3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59" y="2724463"/>
            <a:ext cx="821439" cy="35676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71139"/>
            <a:ext cx="3208760" cy="18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41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491799"/>
            <a:ext cx="7978525" cy="829455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FF0000"/>
                </a:solidFill>
              </a:rPr>
              <a:t>Officially Free Status and Additional Guarantees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306383"/>
            <a:ext cx="8229600" cy="4525963"/>
          </a:xfrm>
        </p:spPr>
        <p:txBody>
          <a:bodyPr/>
          <a:lstStyle/>
          <a:p>
            <a:r>
              <a:rPr lang="en-GB" sz="2800" b="1" dirty="0"/>
              <a:t>Officially free status: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sz="2000" dirty="0"/>
              <a:t>Bovine brucellosis – since 1999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sz="2000" dirty="0"/>
              <a:t>Enzootic bovine leucosis – since 1999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sz="2000" dirty="0"/>
              <a:t>Bovine tuberculosis (M. </a:t>
            </a:r>
            <a:r>
              <a:rPr lang="en-GB" sz="2000" dirty="0" err="1"/>
              <a:t>bovis</a:t>
            </a:r>
            <a:r>
              <a:rPr lang="en-GB" sz="2000" dirty="0"/>
              <a:t>) – since 1999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sz="2000" dirty="0"/>
              <a:t>Brucella </a:t>
            </a:r>
            <a:r>
              <a:rPr lang="en-GB" sz="2000" dirty="0" err="1"/>
              <a:t>melitensis</a:t>
            </a:r>
            <a:r>
              <a:rPr lang="en-GB" sz="2000" dirty="0"/>
              <a:t> – since 2001</a:t>
            </a:r>
          </a:p>
          <a:p>
            <a:r>
              <a:rPr lang="en-GB" sz="2800" b="1" dirty="0"/>
              <a:t>Additional guarantees:</a:t>
            </a:r>
          </a:p>
          <a:p>
            <a:pPr lvl="1"/>
            <a:r>
              <a:rPr lang="en-GB" sz="2000" dirty="0"/>
              <a:t>IBR – since 1999</a:t>
            </a:r>
          </a:p>
          <a:p>
            <a:pPr lvl="1"/>
            <a:r>
              <a:rPr lang="en-GB" sz="2000" b="1" dirty="0" err="1"/>
              <a:t>Aujeszky‘s</a:t>
            </a:r>
            <a:r>
              <a:rPr lang="en-GB" sz="2000" b="1" dirty="0"/>
              <a:t> disease – since 1997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12017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725145"/>
            <a:ext cx="12017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74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dirty="0">
                <a:solidFill>
                  <a:srgbClr val="FF0000"/>
                </a:solidFill>
              </a:rPr>
              <a:t>National Programmes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10325"/>
            <a:ext cx="8363272" cy="4525963"/>
          </a:xfrm>
        </p:spPr>
        <p:txBody>
          <a:bodyPr/>
          <a:lstStyle/>
          <a:p>
            <a:r>
              <a:rPr lang="en-GB" sz="2800" b="1" dirty="0"/>
              <a:t>additional national surveillance and eradication programmes for: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dirty="0"/>
              <a:t>Bovine Virus </a:t>
            </a:r>
            <a:r>
              <a:rPr lang="en-GB" dirty="0" err="1"/>
              <a:t>Diarrhoe</a:t>
            </a:r>
            <a:r>
              <a:rPr lang="en-GB" dirty="0"/>
              <a:t> (BVDV) 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dirty="0" err="1" smtClean="0"/>
              <a:t>Paratuberculosis</a:t>
            </a:r>
            <a:endParaRPr lang="en-GB" dirty="0" smtClean="0"/>
          </a:p>
          <a:p>
            <a:pPr marL="252000" lvl="1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Animal health service – programmes: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b="1" dirty="0"/>
              <a:t>PRRSV</a:t>
            </a:r>
          </a:p>
          <a:p>
            <a:pPr lvl="1">
              <a:buFont typeface="Arial Narrow" panose="020B0606020202030204" pitchFamily="34" charset="0"/>
              <a:buChar char="–"/>
            </a:pPr>
            <a:r>
              <a:rPr lang="en-GB" b="1" dirty="0"/>
              <a:t>Rhinitis </a:t>
            </a:r>
            <a:r>
              <a:rPr lang="en-GB" b="1" dirty="0" err="1"/>
              <a:t>atrophicans</a:t>
            </a:r>
            <a:endParaRPr lang="en-GB" b="1" dirty="0"/>
          </a:p>
          <a:p>
            <a:pPr marL="457200" lvl="1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06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863" y="1162646"/>
            <a:ext cx="5554960" cy="1143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00B050"/>
                </a:solidFill>
              </a:rPr>
              <a:t>V</a:t>
            </a:r>
            <a:r>
              <a:rPr lang="en-GB" sz="2800" dirty="0" err="1" smtClean="0"/>
              <a:t>erbraucher</a:t>
            </a:r>
            <a:r>
              <a:rPr lang="en-GB" sz="2800" dirty="0" err="1" smtClean="0">
                <a:solidFill>
                  <a:srgbClr val="00B050"/>
                </a:solidFill>
              </a:rPr>
              <a:t>I</a:t>
            </a:r>
            <a:r>
              <a:rPr lang="en-GB" sz="2800" dirty="0" err="1" smtClean="0"/>
              <a:t>nformations</a:t>
            </a:r>
            <a:r>
              <a:rPr lang="en-GB" sz="2800" dirty="0" smtClean="0"/>
              <a:t>-</a:t>
            </a:r>
            <a:r>
              <a:rPr lang="en-GB" sz="2800" dirty="0" smtClean="0">
                <a:solidFill>
                  <a:srgbClr val="00B050"/>
                </a:solidFill>
              </a:rPr>
              <a:t>S</a:t>
            </a:r>
            <a:r>
              <a:rPr lang="en-GB" sz="2800" dirty="0" smtClean="0"/>
              <a:t>ystem </a:t>
            </a:r>
            <a:r>
              <a:rPr lang="en-GB" sz="2800" dirty="0">
                <a:solidFill>
                  <a:srgbClr val="00B050"/>
                </a:solidFill>
              </a:rPr>
              <a:t>(VIS) </a:t>
            </a:r>
            <a:r>
              <a:rPr lang="en-GB" sz="1600" dirty="0">
                <a:solidFill>
                  <a:srgbClr val="00B050"/>
                </a:solidFill>
              </a:rPr>
              <a:t>(consumer information system)</a:t>
            </a:r>
          </a:p>
        </p:txBody>
      </p:sp>
      <p:pic>
        <p:nvPicPr>
          <p:cNvPr id="4" name="Picture 3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63" y="3447058"/>
            <a:ext cx="646112" cy="612775"/>
          </a:xfrm>
          <a:prstGeom prst="rect">
            <a:avLst/>
          </a:prstGeom>
          <a:noFill/>
        </p:spPr>
      </p:pic>
      <p:pic>
        <p:nvPicPr>
          <p:cNvPr id="5" name="Picture 4" descr="MCj02810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538" y="6144221"/>
            <a:ext cx="369887" cy="280987"/>
          </a:xfrm>
          <a:prstGeom prst="rect">
            <a:avLst/>
          </a:prstGeom>
          <a:noFill/>
        </p:spPr>
      </p:pic>
      <p:pic>
        <p:nvPicPr>
          <p:cNvPr id="6" name="Picture 5" descr="MCj009002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775" y="1700808"/>
            <a:ext cx="1390650" cy="9096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350" y="3874096"/>
            <a:ext cx="151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tmarx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588" y="5877521"/>
            <a:ext cx="1001712" cy="698500"/>
          </a:xfrm>
          <a:prstGeom prst="rect">
            <a:avLst/>
          </a:prstGeom>
          <a:noFill/>
        </p:spPr>
      </p:pic>
      <p:pic>
        <p:nvPicPr>
          <p:cNvPr id="9" name="Picture 8" descr="Logo-VIS-Endver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1825" y="3642321"/>
            <a:ext cx="1314450" cy="846137"/>
          </a:xfrm>
          <a:prstGeom prst="rect">
            <a:avLst/>
          </a:prstGeom>
          <a:noFill/>
        </p:spPr>
      </p:pic>
      <p:pic>
        <p:nvPicPr>
          <p:cNvPr id="10" name="Picture 9" descr="MCj019738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2888" y="4332883"/>
            <a:ext cx="474662" cy="325438"/>
          </a:xfrm>
          <a:prstGeom prst="rect">
            <a:avLst/>
          </a:prstGeom>
          <a:noFill/>
        </p:spPr>
      </p:pic>
      <p:pic>
        <p:nvPicPr>
          <p:cNvPr id="11" name="Picture 10" descr="MCj02810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275" y="1762721"/>
            <a:ext cx="369888" cy="280987"/>
          </a:xfrm>
          <a:prstGeom prst="rect">
            <a:avLst/>
          </a:prstGeom>
          <a:noFill/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1115888" y="3874096"/>
            <a:ext cx="3013075" cy="3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22300" y="3264496"/>
            <a:ext cx="2087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supervisory and control visit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592513" y="2734271"/>
            <a:ext cx="1587" cy="8064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28963" y="3012083"/>
            <a:ext cx="709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5152900" y="2746971"/>
            <a:ext cx="1588" cy="8064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33850" y="3027958"/>
            <a:ext cx="1227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test result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4930650" y="4621808"/>
            <a:ext cx="2932113" cy="11953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757738" y="5318721"/>
            <a:ext cx="108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testing</a:t>
            </a: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/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1114300" y="4124921"/>
            <a:ext cx="2979738" cy="4762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544513" y="3897908"/>
            <a:ext cx="21304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990000"/>
                </a:solidFill>
                <a:latin typeface="Arial" pitchFamily="34" charset="0"/>
              </a:rPr>
              <a:t>veterinary measures </a:t>
            </a:r>
            <a:r>
              <a:rPr lang="en-GB" sz="900" dirty="0">
                <a:solidFill>
                  <a:srgbClr val="990000"/>
                </a:solidFill>
                <a:latin typeface="Arial" pitchFamily="34" charset="0"/>
              </a:rPr>
              <a:t>(e.g. ban)</a:t>
            </a:r>
            <a:endParaRPr lang="en-GB" sz="900" b="1" dirty="0">
              <a:solidFill>
                <a:srgbClr val="990000"/>
              </a:solidFill>
              <a:latin typeface="Aria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1988" y="5960071"/>
            <a:ext cx="936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778375" y="4097933"/>
            <a:ext cx="1160463" cy="15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053013" y="3862983"/>
            <a:ext cx="1071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990000"/>
                </a:solidFill>
                <a:latin typeface="Arial" pitchFamily="34" charset="0"/>
              </a:rPr>
              <a:t>ban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798638" y="6096596"/>
            <a:ext cx="766762" cy="273050"/>
            <a:chOff x="1677" y="2650"/>
            <a:chExt cx="911" cy="311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29" y="2650"/>
              <a:ext cx="559" cy="3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983" y="2766"/>
              <a:ext cx="166" cy="20"/>
            </a:xfrm>
            <a:custGeom>
              <a:avLst/>
              <a:gdLst/>
              <a:ahLst/>
              <a:cxnLst>
                <a:cxn ang="0">
                  <a:pos x="333" y="1"/>
                </a:cxn>
                <a:cxn ang="0">
                  <a:pos x="1" y="0"/>
                </a:cxn>
                <a:cxn ang="0">
                  <a:pos x="0" y="40"/>
                </a:cxn>
                <a:cxn ang="0">
                  <a:pos x="333" y="41"/>
                </a:cxn>
                <a:cxn ang="0">
                  <a:pos x="333" y="1"/>
                </a:cxn>
              </a:cxnLst>
              <a:rect l="0" t="0" r="r" b="b"/>
              <a:pathLst>
                <a:path w="333" h="41">
                  <a:moveTo>
                    <a:pt x="333" y="1"/>
                  </a:moveTo>
                  <a:lnTo>
                    <a:pt x="1" y="0"/>
                  </a:lnTo>
                  <a:lnTo>
                    <a:pt x="0" y="40"/>
                  </a:lnTo>
                  <a:lnTo>
                    <a:pt x="333" y="41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25" y="2766"/>
              <a:ext cx="188" cy="21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375" y="42"/>
                </a:cxn>
                <a:cxn ang="0">
                  <a:pos x="375" y="1"/>
                </a:cxn>
              </a:cxnLst>
              <a:rect l="0" t="0" r="r" b="b"/>
              <a:pathLst>
                <a:path w="375" h="42">
                  <a:moveTo>
                    <a:pt x="375" y="1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75" y="42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25" y="2812"/>
              <a:ext cx="18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25" y="2860"/>
              <a:ext cx="85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877" y="2766"/>
              <a:ext cx="74" cy="20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146" y="40"/>
                </a:cxn>
                <a:cxn ang="0">
                  <a:pos x="147" y="0"/>
                </a:cxn>
              </a:cxnLst>
              <a:rect l="0" t="0" r="r" b="b"/>
              <a:pathLst>
                <a:path w="147" h="40">
                  <a:moveTo>
                    <a:pt x="147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46" y="4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765" y="2810"/>
              <a:ext cx="40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20" y="2650"/>
              <a:ext cx="768" cy="311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417" y="140"/>
                </a:cxn>
                <a:cxn ang="0">
                  <a:pos x="176" y="140"/>
                </a:cxn>
                <a:cxn ang="0">
                  <a:pos x="176" y="180"/>
                </a:cxn>
                <a:cxn ang="0">
                  <a:pos x="593" y="180"/>
                </a:cxn>
                <a:cxn ang="0">
                  <a:pos x="593" y="141"/>
                </a:cxn>
                <a:cxn ang="0">
                  <a:pos x="457" y="140"/>
                </a:cxn>
                <a:cxn ang="0">
                  <a:pos x="457" y="41"/>
                </a:cxn>
                <a:cxn ang="0">
                  <a:pos x="1495" y="41"/>
                </a:cxn>
                <a:cxn ang="0">
                  <a:pos x="1494" y="582"/>
                </a:cxn>
                <a:cxn ang="0">
                  <a:pos x="456" y="582"/>
                </a:cxn>
                <a:cxn ang="0">
                  <a:pos x="457" y="450"/>
                </a:cxn>
                <a:cxn ang="0">
                  <a:pos x="625" y="450"/>
                </a:cxn>
                <a:cxn ang="0">
                  <a:pos x="625" y="408"/>
                </a:cxn>
                <a:cxn ang="0">
                  <a:pos x="0" y="408"/>
                </a:cxn>
                <a:cxn ang="0">
                  <a:pos x="0" y="450"/>
                </a:cxn>
                <a:cxn ang="0">
                  <a:pos x="417" y="450"/>
                </a:cxn>
                <a:cxn ang="0">
                  <a:pos x="417" y="621"/>
                </a:cxn>
                <a:cxn ang="0">
                  <a:pos x="1535" y="622"/>
                </a:cxn>
                <a:cxn ang="0">
                  <a:pos x="1536" y="0"/>
                </a:cxn>
                <a:cxn ang="0">
                  <a:pos x="417" y="0"/>
                </a:cxn>
              </a:cxnLst>
              <a:rect l="0" t="0" r="r" b="b"/>
              <a:pathLst>
                <a:path w="1536" h="622">
                  <a:moveTo>
                    <a:pt x="417" y="0"/>
                  </a:moveTo>
                  <a:lnTo>
                    <a:pt x="417" y="140"/>
                  </a:lnTo>
                  <a:lnTo>
                    <a:pt x="176" y="140"/>
                  </a:lnTo>
                  <a:lnTo>
                    <a:pt x="176" y="180"/>
                  </a:lnTo>
                  <a:lnTo>
                    <a:pt x="593" y="180"/>
                  </a:lnTo>
                  <a:lnTo>
                    <a:pt x="593" y="141"/>
                  </a:lnTo>
                  <a:lnTo>
                    <a:pt x="457" y="140"/>
                  </a:lnTo>
                  <a:lnTo>
                    <a:pt x="457" y="41"/>
                  </a:lnTo>
                  <a:lnTo>
                    <a:pt x="1495" y="41"/>
                  </a:lnTo>
                  <a:lnTo>
                    <a:pt x="1494" y="582"/>
                  </a:lnTo>
                  <a:lnTo>
                    <a:pt x="456" y="582"/>
                  </a:lnTo>
                  <a:lnTo>
                    <a:pt x="457" y="450"/>
                  </a:lnTo>
                  <a:lnTo>
                    <a:pt x="625" y="450"/>
                  </a:lnTo>
                  <a:lnTo>
                    <a:pt x="625" y="408"/>
                  </a:lnTo>
                  <a:lnTo>
                    <a:pt x="0" y="408"/>
                  </a:lnTo>
                  <a:lnTo>
                    <a:pt x="0" y="450"/>
                  </a:lnTo>
                  <a:lnTo>
                    <a:pt x="417" y="450"/>
                  </a:lnTo>
                  <a:lnTo>
                    <a:pt x="417" y="621"/>
                  </a:lnTo>
                  <a:lnTo>
                    <a:pt x="1535" y="622"/>
                  </a:lnTo>
                  <a:lnTo>
                    <a:pt x="1536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80" y="2719"/>
              <a:ext cx="93" cy="21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87" y="40"/>
                </a:cxn>
                <a:cxn ang="0">
                  <a:pos x="187" y="0"/>
                </a:cxn>
              </a:cxnLst>
              <a:rect l="0" t="0" r="r" b="b"/>
              <a:pathLst>
                <a:path w="187" h="40">
                  <a:moveTo>
                    <a:pt x="187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87" y="4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77" y="2854"/>
              <a:ext cx="97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481" y="2699"/>
              <a:ext cx="53" cy="68"/>
            </a:xfrm>
            <a:custGeom>
              <a:avLst/>
              <a:gdLst/>
              <a:ahLst/>
              <a:cxnLst>
                <a:cxn ang="0">
                  <a:pos x="105" y="134"/>
                </a:cxn>
                <a:cxn ang="0">
                  <a:pos x="106" y="0"/>
                </a:cxn>
                <a:cxn ang="0">
                  <a:pos x="0" y="1"/>
                </a:cxn>
                <a:cxn ang="0">
                  <a:pos x="0" y="134"/>
                </a:cxn>
                <a:cxn ang="0">
                  <a:pos x="105" y="134"/>
                </a:cxn>
              </a:cxnLst>
              <a:rect l="0" t="0" r="r" b="b"/>
              <a:pathLst>
                <a:path w="106" h="134">
                  <a:moveTo>
                    <a:pt x="105" y="134"/>
                  </a:moveTo>
                  <a:lnTo>
                    <a:pt x="106" y="0"/>
                  </a:lnTo>
                  <a:lnTo>
                    <a:pt x="0" y="1"/>
                  </a:lnTo>
                  <a:lnTo>
                    <a:pt x="0" y="134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pic>
        <p:nvPicPr>
          <p:cNvPr id="37" name="Picture 36" descr="potbet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438" y="5942608"/>
            <a:ext cx="1162050" cy="673100"/>
          </a:xfrm>
          <a:prstGeom prst="rect">
            <a:avLst/>
          </a:prstGeom>
          <a:noFill/>
        </p:spPr>
      </p:pic>
      <p:pic>
        <p:nvPicPr>
          <p:cNvPr id="38" name="Picture 37" descr="MCj029089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7113" y="2834283"/>
            <a:ext cx="574675" cy="501650"/>
          </a:xfrm>
          <a:prstGeom prst="rect">
            <a:avLst/>
          </a:prstGeom>
          <a:noFill/>
        </p:spPr>
      </p:pic>
      <p:pic>
        <p:nvPicPr>
          <p:cNvPr id="39" name="Picture 38" descr="MPj0399406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100" y="1878608"/>
            <a:ext cx="544513" cy="434975"/>
          </a:xfrm>
          <a:prstGeom prst="rect">
            <a:avLst/>
          </a:prstGeom>
          <a:noFill/>
        </p:spPr>
      </p:pic>
      <p:pic>
        <p:nvPicPr>
          <p:cNvPr id="40" name="Picture 39" descr="behoer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9325" y="1737321"/>
            <a:ext cx="665163" cy="708025"/>
          </a:xfrm>
          <a:prstGeom prst="rect">
            <a:avLst/>
          </a:prstGeom>
          <a:noFill/>
        </p:spPr>
      </p:pic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5659313" y="2248496"/>
            <a:ext cx="2681287" cy="144462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 rot="19900608">
            <a:off x="6399088" y="2767608"/>
            <a:ext cx="1071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3366FF"/>
                </a:solidFill>
                <a:latin typeface="Arial" pitchFamily="34" charset="0"/>
              </a:rPr>
              <a:t>reporting</a:t>
            </a:r>
          </a:p>
        </p:txBody>
      </p:sp>
      <p:pic>
        <p:nvPicPr>
          <p:cNvPr id="43" name="Picture 42" descr="MCj0279194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813" y="1734146"/>
            <a:ext cx="1270000" cy="873125"/>
          </a:xfrm>
          <a:prstGeom prst="rect">
            <a:avLst/>
          </a:prstGeom>
          <a:noFill/>
        </p:spPr>
      </p:pic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268163" y="4156671"/>
            <a:ext cx="2090737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Supervisory and control visit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TKZVO pig, sheep, goat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animal health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animal disease found in monitoring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animal disease found by suspicion</a:t>
            </a:r>
          </a:p>
          <a:p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suspicion of presence of residues</a:t>
            </a:r>
          </a:p>
          <a:p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residue monitoring</a:t>
            </a:r>
          </a:p>
          <a:p>
            <a:pPr>
              <a:spcBef>
                <a:spcPct val="50000"/>
              </a:spcBef>
            </a:pPr>
            <a:endParaRPr lang="de-AT" sz="900" dirty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31663" y="5190133"/>
            <a:ext cx="172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Programme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- 1782/2002 (CC)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EU Programmes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animal health programmes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AHS Programme</a:t>
            </a:r>
            <a:endParaRPr lang="en-GB" sz="900" dirty="0">
              <a:latin typeface="Arial" pitchFamily="34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298575" y="4167783"/>
            <a:ext cx="1193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Animal disease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examination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  - sample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936500" y="3456583"/>
            <a:ext cx="159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examination and sample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355725" y="3459758"/>
            <a:ext cx="1851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as well as test result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285875" y="4580533"/>
            <a:ext cx="119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900" dirty="0">
                <a:solidFill>
                  <a:srgbClr val="008000"/>
                </a:solidFill>
                <a:latin typeface="Arial" pitchFamily="34" charset="0"/>
              </a:rPr>
              <a:t>  - </a:t>
            </a: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test result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287463" y="4724996"/>
            <a:ext cx="161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900" dirty="0">
                <a:solidFill>
                  <a:srgbClr val="008000"/>
                </a:solidFill>
                <a:latin typeface="Arial" pitchFamily="34" charset="0"/>
              </a:rPr>
              <a:t>  - </a:t>
            </a: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examination result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1043609" y="3631208"/>
            <a:ext cx="31012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 dirty="0">
                <a:solidFill>
                  <a:srgbClr val="008000"/>
                </a:solidFill>
                <a:latin typeface="Arial" pitchFamily="34" charset="0"/>
              </a:rPr>
              <a:t>participation in programmes and programme results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292225" y="5190133"/>
            <a:ext cx="2471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Participation in programmes</a:t>
            </a:r>
            <a:br>
              <a:rPr lang="en-GB" sz="900" dirty="0">
                <a:solidFill>
                  <a:srgbClr val="008000"/>
                </a:solidFill>
                <a:latin typeface="Arial" pitchFamily="34" charset="0"/>
              </a:rPr>
            </a:br>
            <a:r>
              <a:rPr lang="en-GB" sz="900" dirty="0">
                <a:solidFill>
                  <a:srgbClr val="008000"/>
                </a:solidFill>
                <a:latin typeface="Arial" pitchFamily="34" charset="0"/>
              </a:rPr>
              <a:t>programme results (animal health status</a:t>
            </a:r>
            <a:endParaRPr lang="en-GB" sz="900" dirty="0">
              <a:latin typeface="Arial" pitchFamily="34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290388" y="2558058"/>
            <a:ext cx="1162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err="1">
                <a:latin typeface="Arial" pitchFamily="34" charset="0"/>
              </a:rPr>
              <a:t>Agri</a:t>
            </a:r>
            <a:r>
              <a:rPr lang="en-GB" sz="1000" b="1" dirty="0">
                <a:latin typeface="Arial" pitchFamily="34" charset="0"/>
              </a:rPr>
              <a:t> farm</a:t>
            </a:r>
            <a:r>
              <a:rPr lang="en-GB" sz="1000" dirty="0">
                <a:latin typeface="Arial" pitchFamily="34" charset="0"/>
              </a:rPr>
              <a:t/>
            </a:r>
            <a:br>
              <a:rPr lang="en-GB" sz="1000" dirty="0">
                <a:latin typeface="Arial" pitchFamily="34" charset="0"/>
              </a:rPr>
            </a:br>
            <a:r>
              <a:rPr lang="en-GB" sz="1000" i="1" dirty="0">
                <a:latin typeface="Arial" pitchFamily="34" charset="0"/>
              </a:rPr>
              <a:t>or</a:t>
            </a:r>
            <a:r>
              <a:rPr lang="en-GB" sz="1000" dirty="0">
                <a:latin typeface="Arial" pitchFamily="34" charset="0"/>
              </a:rPr>
              <a:t/>
            </a:r>
            <a:br>
              <a:rPr lang="en-GB" sz="1000" dirty="0">
                <a:latin typeface="Arial" pitchFamily="34" charset="0"/>
              </a:rPr>
            </a:br>
            <a:r>
              <a:rPr lang="en-GB" sz="1000" b="1" dirty="0">
                <a:latin typeface="Arial" pitchFamily="34" charset="0"/>
              </a:rPr>
              <a:t>x/y coordinate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4135313" y="2542183"/>
            <a:ext cx="144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000" b="1" dirty="0">
                <a:latin typeface="Arial" pitchFamily="34" charset="0"/>
              </a:rPr>
              <a:t>Laboratory </a:t>
            </a:r>
            <a:r>
              <a:rPr lang="de-AT" sz="1000" dirty="0">
                <a:latin typeface="Arial" pitchFamily="34" charset="0"/>
              </a:rPr>
              <a:t>(e.g. AGES)</a:t>
            </a:r>
            <a:endParaRPr lang="de-AT" sz="1000" b="1" dirty="0">
              <a:latin typeface="Arial" pitchFamily="34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7164288" y="6560146"/>
            <a:ext cx="1368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 pitchFamily="34" charset="0"/>
              </a:rPr>
              <a:t>Slaughter house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6394325" y="2308821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000" b="1">
                <a:latin typeface="Arial" pitchFamily="34" charset="0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9078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7904E-6 L -0.09149 0.207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49 0.20726 L 0.22552 0.046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9741E-6 L -0.3493 -0.554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03 L -0.16562 -0.1367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4" grpId="0"/>
      <p:bldP spid="41" grpId="0" animBg="1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500034" y="2035189"/>
            <a:ext cx="8001000" cy="45370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One of the „BIG 5“ of the Austrian industries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More than 30 professions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210 enterprises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26.000 employees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en-GB" sz="2400" kern="0" dirty="0">
                <a:latin typeface="+mj-lt"/>
                <a:cs typeface="Arial" charset="0"/>
              </a:rPr>
              <a:t>8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 bn. € production volume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5,6 bn. € export volume (more than 60 % export rate)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en-GB" sz="2400" kern="0" dirty="0">
                <a:latin typeface="+mj-lt"/>
                <a:cs typeface="Arial" charset="0"/>
              </a:rPr>
              <a:t>c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a.90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% of the enterprises are small and medium enterprises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82543" y="1382251"/>
            <a:ext cx="5338763" cy="1143000"/>
          </a:xfrm>
        </p:spPr>
        <p:txBody>
          <a:bodyPr/>
          <a:lstStyle/>
          <a:p>
            <a:r>
              <a:rPr lang="de-AT" sz="3200" dirty="0">
                <a:solidFill>
                  <a:srgbClr val="FF0000"/>
                </a:solidFill>
              </a:rPr>
              <a:t>Austrian Food </a:t>
            </a:r>
            <a:r>
              <a:rPr lang="en-GB" sz="3200" dirty="0">
                <a:solidFill>
                  <a:srgbClr val="FF0000"/>
                </a:solidFill>
              </a:rPr>
              <a:t>industry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757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7236298" y="3459509"/>
            <a:ext cx="648072" cy="50405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234165" y="4876821"/>
            <a:ext cx="648072" cy="57606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83729" y="1273414"/>
            <a:ext cx="7978525" cy="829455"/>
          </a:xfrm>
        </p:spPr>
        <p:txBody>
          <a:bodyPr/>
          <a:lstStyle/>
          <a:p>
            <a:r>
              <a:rPr lang="en-CA" sz="3200" dirty="0" smtClean="0">
                <a:solidFill>
                  <a:srgbClr val="FF0000"/>
                </a:solidFill>
              </a:rPr>
              <a:t>Exports </a:t>
            </a:r>
            <a:r>
              <a:rPr lang="en-CA" sz="3200" dirty="0">
                <a:solidFill>
                  <a:srgbClr val="FF0000"/>
                </a:solidFill>
              </a:rPr>
              <a:t>in Mio. Euro 2018 </a:t>
            </a:r>
            <a:r>
              <a:rPr lang="en-CA" sz="3200" dirty="0" smtClean="0">
                <a:solidFill>
                  <a:srgbClr val="FF0000"/>
                </a:solidFill>
              </a:rPr>
              <a:t>preliminary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9952" y="2002686"/>
            <a:ext cx="70144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Products of the Food Industry </a:t>
            </a:r>
          </a:p>
          <a:p>
            <a:pPr algn="ctr"/>
            <a:r>
              <a:rPr lang="en-GB" sz="2800" dirty="0"/>
              <a:t>(customs code 16-24)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092665B2-21C3-4251-B67D-48306DDD3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53643"/>
              </p:ext>
            </p:extLst>
          </p:nvPr>
        </p:nvGraphicFramePr>
        <p:xfrm>
          <a:off x="949234" y="3083829"/>
          <a:ext cx="693513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3784">
                  <a:extLst>
                    <a:ext uri="{9D8B030D-6E8A-4147-A177-3AD203B41FA5}">
                      <a16:colId xmlns:a16="http://schemas.microsoft.com/office/drawing/2014/main" xmlns="" val="1914665745"/>
                    </a:ext>
                  </a:extLst>
                </a:gridCol>
                <a:gridCol w="1733784">
                  <a:extLst>
                    <a:ext uri="{9D8B030D-6E8A-4147-A177-3AD203B41FA5}">
                      <a16:colId xmlns:a16="http://schemas.microsoft.com/office/drawing/2014/main" xmlns="" val="1607993604"/>
                    </a:ext>
                  </a:extLst>
                </a:gridCol>
                <a:gridCol w="1733784">
                  <a:extLst>
                    <a:ext uri="{9D8B030D-6E8A-4147-A177-3AD203B41FA5}">
                      <a16:colId xmlns:a16="http://schemas.microsoft.com/office/drawing/2014/main" xmlns="" val="2129067311"/>
                    </a:ext>
                  </a:extLst>
                </a:gridCol>
                <a:gridCol w="1733784">
                  <a:extLst>
                    <a:ext uri="{9D8B030D-6E8A-4147-A177-3AD203B41FA5}">
                      <a16:colId xmlns:a16="http://schemas.microsoft.com/office/drawing/2014/main" xmlns="" val="962553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AT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bg2"/>
                          </a:solidFill>
                        </a:rPr>
                        <a:t>1995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bg2"/>
                          </a:solidFill>
                        </a:rPr>
                        <a:t>V 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139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637,5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3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EU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568,5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48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EU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687,3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83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EU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334,4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293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Third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8618443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BCB9359-9552-4DCE-AA78-2EB932DA0F71}"/>
              </a:ext>
            </a:extLst>
          </p:cNvPr>
          <p:cNvSpPr/>
          <p:nvPr/>
        </p:nvSpPr>
        <p:spPr>
          <a:xfrm>
            <a:off x="929943" y="5365946"/>
            <a:ext cx="2095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Statistik</a:t>
            </a:r>
            <a:r>
              <a:rPr lang="en-GB" sz="1000" dirty="0"/>
              <a:t> Austria; FV der LMI</a:t>
            </a:r>
          </a:p>
        </p:txBody>
      </p:sp>
    </p:spTree>
    <p:extLst>
      <p:ext uri="{BB962C8B-B14F-4D97-AF65-F5344CB8AC3E}">
        <p14:creationId xmlns:p14="http://schemas.microsoft.com/office/powerpoint/2010/main" val="20397311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3926" y="1330688"/>
            <a:ext cx="7978525" cy="829455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Export – third countries 2018 </a:t>
            </a:r>
            <a:r>
              <a:rPr lang="en-GB" sz="3200" dirty="0" err="1">
                <a:solidFill>
                  <a:srgbClr val="FF0000"/>
                </a:solidFill>
              </a:rPr>
              <a:t>prelimnary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7584" y="2077032"/>
            <a:ext cx="744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Export – third country rate in Mio. Euro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01326"/>
              </p:ext>
            </p:extLst>
          </p:nvPr>
        </p:nvGraphicFramePr>
        <p:xfrm>
          <a:off x="395536" y="2743107"/>
          <a:ext cx="8568952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Third country*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GB" sz="2400" dirty="0"/>
                        <a:t>Agriculture (CC 1- 24)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11.502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GB" sz="2400" dirty="0"/>
                        <a:t>Food industry</a:t>
                      </a:r>
                      <a:r>
                        <a:rPr lang="en-GB" sz="2400" baseline="0" dirty="0"/>
                        <a:t> (CC 16-24)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7.072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2.178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GB" sz="2400" dirty="0"/>
                        <a:t>Other goods**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4.351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1.735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67544" y="5475961"/>
            <a:ext cx="39164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*) Third countries excluding “EU 27”</a:t>
            </a:r>
          </a:p>
          <a:p>
            <a:r>
              <a:rPr lang="en-GB" dirty="0"/>
              <a:t>**) agricultural goods with high value</a:t>
            </a:r>
          </a:p>
          <a:p>
            <a:r>
              <a:rPr lang="en-GB" sz="1000" dirty="0"/>
              <a:t>Source: </a:t>
            </a:r>
            <a:r>
              <a:rPr lang="en-GB" sz="1000" dirty="0" err="1"/>
              <a:t>Statistik</a:t>
            </a:r>
            <a:r>
              <a:rPr lang="en-GB" sz="1000" dirty="0"/>
              <a:t> Austria; FV der LMI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40000" y="6328249"/>
            <a:ext cx="6875916" cy="266700"/>
          </a:xfrm>
        </p:spPr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83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709512"/>
            <a:ext cx="7978525" cy="829455"/>
          </a:xfrm>
        </p:spPr>
        <p:txBody>
          <a:bodyPr/>
          <a:lstStyle/>
          <a:p>
            <a:r>
              <a:rPr lang="de-AT" sz="3200" dirty="0">
                <a:solidFill>
                  <a:srgbClr val="FF0000"/>
                </a:solidFill>
              </a:rPr>
              <a:t>Content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3242"/>
            <a:ext cx="8229600" cy="4525963"/>
          </a:xfrm>
        </p:spPr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Austria – facts and figures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Agriculture and food industry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Structure of the authority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Responsibilities a long the food chain</a:t>
            </a:r>
          </a:p>
          <a:p>
            <a:r>
              <a:rPr lang="en-GB" sz="2400" dirty="0"/>
              <a:t>Animal Health Service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9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924300" y="4178651"/>
            <a:ext cx="1439863" cy="11541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First step of production: </a:t>
            </a:r>
            <a:r>
              <a:rPr lang="en-GB" sz="1400" b="1" dirty="0">
                <a:solidFill>
                  <a:srgbClr val="0070C0"/>
                </a:solidFill>
              </a:rPr>
              <a:t>slaughterhouse, </a:t>
            </a:r>
            <a:r>
              <a:rPr lang="en-GB" sz="1400" b="1" dirty="0">
                <a:solidFill>
                  <a:srgbClr val="00B050"/>
                </a:solidFill>
              </a:rPr>
              <a:t>diary plant  etc</a:t>
            </a:r>
            <a:r>
              <a:rPr lang="en-GB" sz="1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908175" y="4397726"/>
            <a:ext cx="1727200" cy="719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70C0"/>
                </a:solidFill>
              </a:rPr>
              <a:t>Primary production: Milk, meat, eggs, etc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7380288" y="4402488"/>
            <a:ext cx="865187" cy="7191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B050"/>
                </a:solidFill>
              </a:rPr>
              <a:t>retailer</a:t>
            </a:r>
          </a:p>
        </p:txBody>
      </p:sp>
      <p:cxnSp>
        <p:nvCxnSpPr>
          <p:cNvPr id="10" name="Gerade Verbindung mit Pfeil 9"/>
          <p:cNvCxnSpPr>
            <a:stCxn id="6" idx="3"/>
            <a:endCxn id="5" idx="1"/>
          </p:cNvCxnSpPr>
          <p:nvPr/>
        </p:nvCxnSpPr>
        <p:spPr>
          <a:xfrm flipV="1">
            <a:off x="3635375" y="4756501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3"/>
            <a:endCxn id="7" idx="1"/>
          </p:cNvCxnSpPr>
          <p:nvPr/>
        </p:nvCxnSpPr>
        <p:spPr>
          <a:xfrm>
            <a:off x="7054850" y="4758088"/>
            <a:ext cx="325438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3"/>
            <a:endCxn id="8" idx="1"/>
          </p:cNvCxnSpPr>
          <p:nvPr/>
        </p:nvCxnSpPr>
        <p:spPr>
          <a:xfrm>
            <a:off x="5364163" y="4756501"/>
            <a:ext cx="3603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6488013" y="5837588"/>
            <a:ext cx="1830387" cy="3603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B050"/>
                </a:solidFill>
              </a:rPr>
              <a:t>Direct sale </a:t>
            </a:r>
          </a:p>
        </p:txBody>
      </p:sp>
      <p:cxnSp>
        <p:nvCxnSpPr>
          <p:cNvPr id="37" name="Gewinkelte Verbindung 36"/>
          <p:cNvCxnSpPr>
            <a:stCxn id="6" idx="2"/>
            <a:endCxn id="23" idx="1"/>
          </p:cNvCxnSpPr>
          <p:nvPr/>
        </p:nvCxnSpPr>
        <p:spPr>
          <a:xfrm rot="16200000" flipH="1">
            <a:off x="4179441" y="3709197"/>
            <a:ext cx="900907" cy="3716238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03" name="Gewinkelte Verbindung 15402"/>
          <p:cNvCxnSpPr>
            <a:stCxn id="5" idx="2"/>
            <a:endCxn id="7" idx="2"/>
          </p:cNvCxnSpPr>
          <p:nvPr/>
        </p:nvCxnSpPr>
        <p:spPr>
          <a:xfrm rot="5400000" flipH="1" flipV="1">
            <a:off x="6122988" y="3642076"/>
            <a:ext cx="211137" cy="3170237"/>
          </a:xfrm>
          <a:prstGeom prst="bentConnector3">
            <a:avLst>
              <a:gd name="adj1" fmla="val -10794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 Verbindung mit Pfeil 204"/>
          <p:cNvCxnSpPr>
            <a:stCxn id="204" idx="3"/>
            <a:endCxn id="6" idx="1"/>
          </p:cNvCxnSpPr>
          <p:nvPr/>
        </p:nvCxnSpPr>
        <p:spPr>
          <a:xfrm flipV="1">
            <a:off x="1619671" y="4757295"/>
            <a:ext cx="288504" cy="952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winkelte Verbindung 208"/>
          <p:cNvCxnSpPr>
            <a:stCxn id="204" idx="2"/>
            <a:endCxn id="23" idx="1"/>
          </p:cNvCxnSpPr>
          <p:nvPr/>
        </p:nvCxnSpPr>
        <p:spPr>
          <a:xfrm rot="16200000" flipH="1">
            <a:off x="3255726" y="2785483"/>
            <a:ext cx="891382" cy="5573192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Abgerundetes Rechteck 203"/>
          <p:cNvSpPr/>
          <p:nvPr/>
        </p:nvSpPr>
        <p:spPr bwMode="auto">
          <a:xfrm>
            <a:off x="209971" y="4407250"/>
            <a:ext cx="1409700" cy="7191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70C0"/>
                </a:solidFill>
              </a:rPr>
              <a:t>Feed</a:t>
            </a:r>
          </a:p>
        </p:txBody>
      </p:sp>
      <p:cxnSp>
        <p:nvCxnSpPr>
          <p:cNvPr id="214" name="Gewinkelte Verbindung 213"/>
          <p:cNvCxnSpPr/>
          <p:nvPr/>
        </p:nvCxnSpPr>
        <p:spPr>
          <a:xfrm rot="16200000" flipH="1">
            <a:off x="4325145" y="1623569"/>
            <a:ext cx="4762" cy="7000875"/>
          </a:xfrm>
          <a:prstGeom prst="bentConnector3">
            <a:avLst>
              <a:gd name="adj1" fmla="val 1238677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Abgerundetes Rechteck 254"/>
          <p:cNvSpPr/>
          <p:nvPr/>
        </p:nvSpPr>
        <p:spPr>
          <a:xfrm rot="5400000">
            <a:off x="7940675" y="5135119"/>
            <a:ext cx="1795463" cy="395287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consumer</a:t>
            </a:r>
          </a:p>
        </p:txBody>
      </p:sp>
      <p:cxnSp>
        <p:nvCxnSpPr>
          <p:cNvPr id="256" name="Gerade Verbindung mit Pfeil 255"/>
          <p:cNvCxnSpPr>
            <a:stCxn id="7" idx="3"/>
            <a:endCxn id="255" idx="2"/>
          </p:cNvCxnSpPr>
          <p:nvPr/>
        </p:nvCxnSpPr>
        <p:spPr>
          <a:xfrm>
            <a:off x="8245475" y="4762057"/>
            <a:ext cx="395288" cy="5707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Gerade Verbindung mit Pfeil 258"/>
          <p:cNvCxnSpPr>
            <a:stCxn id="23" idx="3"/>
            <a:endCxn id="255" idx="2"/>
          </p:cNvCxnSpPr>
          <p:nvPr/>
        </p:nvCxnSpPr>
        <p:spPr>
          <a:xfrm flipV="1">
            <a:off x="8318400" y="5332763"/>
            <a:ext cx="322363" cy="68500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Titel 1"/>
          <p:cNvSpPr>
            <a:spLocks noGrp="1"/>
          </p:cNvSpPr>
          <p:nvPr>
            <p:ph type="title"/>
          </p:nvPr>
        </p:nvSpPr>
        <p:spPr>
          <a:xfrm>
            <a:off x="501056" y="1120677"/>
            <a:ext cx="7978525" cy="829455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</a:rPr>
              <a:t>Responsibilities along the food chain in Austria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854848" y="3573016"/>
            <a:ext cx="3789160" cy="3038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Official veterinarian (district  level)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4644232" y="3573016"/>
            <a:ext cx="3996532" cy="27463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Food inspector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7899400" y="4037363"/>
            <a:ext cx="1136650" cy="314325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Consumer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36537" y="1772816"/>
            <a:ext cx="1476374" cy="50405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712911" y="1772816"/>
            <a:ext cx="6927851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Ministry of Labour, Social Affairs, Health and Consumer Protection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236537" y="2852936"/>
            <a:ext cx="1383135" cy="2520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tx1"/>
                </a:solidFill>
              </a:rPr>
              <a:t>BAES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857051" y="3184429"/>
            <a:ext cx="7801319" cy="38858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The 9 federal provinces / the governor of the province </a:t>
            </a:r>
          </a:p>
        </p:txBody>
      </p:sp>
      <p:cxnSp>
        <p:nvCxnSpPr>
          <p:cNvPr id="24" name="Gerade Verbindung mit Pfeil 23"/>
          <p:cNvCxnSpPr>
            <a:stCxn id="9" idx="2"/>
          </p:cNvCxnSpPr>
          <p:nvPr/>
        </p:nvCxnSpPr>
        <p:spPr>
          <a:xfrm>
            <a:off x="5176837" y="2276872"/>
            <a:ext cx="0" cy="833713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699792" y="3861048"/>
            <a:ext cx="0" cy="591509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27" idx="2"/>
          </p:cNvCxnSpPr>
          <p:nvPr/>
        </p:nvCxnSpPr>
        <p:spPr>
          <a:xfrm flipH="1">
            <a:off x="928104" y="3876866"/>
            <a:ext cx="1821324" cy="457423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7" idx="2"/>
          </p:cNvCxnSpPr>
          <p:nvPr/>
        </p:nvCxnSpPr>
        <p:spPr>
          <a:xfrm>
            <a:off x="2749428" y="3876866"/>
            <a:ext cx="1390522" cy="63225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6422359" y="3876866"/>
            <a:ext cx="1390522" cy="736561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6389687" y="3933056"/>
            <a:ext cx="1" cy="49495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5176837" y="3876866"/>
            <a:ext cx="1212850" cy="117054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>
            <a:off x="467544" y="3212976"/>
            <a:ext cx="2" cy="11516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73" idx="0"/>
          </p:cNvCxnSpPr>
          <p:nvPr/>
        </p:nvCxnSpPr>
        <p:spPr>
          <a:xfrm>
            <a:off x="854848" y="2276872"/>
            <a:ext cx="3583803" cy="3240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Abgerundetes Rechteck 72"/>
          <p:cNvSpPr/>
          <p:nvPr/>
        </p:nvSpPr>
        <p:spPr>
          <a:xfrm>
            <a:off x="236537" y="2600908"/>
            <a:ext cx="8404227" cy="25202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Agency for food safety and health (AGES) – laboratories, and </a:t>
            </a:r>
            <a:r>
              <a:rPr lang="en-GB" sz="1600" b="1" dirty="0" err="1">
                <a:solidFill>
                  <a:schemeClr val="tx1"/>
                </a:solidFill>
              </a:rPr>
              <a:t>riskassesment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6422359" y="3876866"/>
            <a:ext cx="695261" cy="1960722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9" idx="2"/>
          </p:cNvCxnSpPr>
          <p:nvPr/>
        </p:nvCxnSpPr>
        <p:spPr>
          <a:xfrm flipH="1">
            <a:off x="4430869" y="2276872"/>
            <a:ext cx="745968" cy="3664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4" idx="2"/>
          </p:cNvCxnSpPr>
          <p:nvPr/>
        </p:nvCxnSpPr>
        <p:spPr>
          <a:xfrm>
            <a:off x="974724" y="2276872"/>
            <a:ext cx="16152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5724525" y="4397726"/>
            <a:ext cx="1330325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B050"/>
                </a:solidFill>
              </a:rPr>
              <a:t>Food production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827088" y="3212976"/>
            <a:ext cx="7831282" cy="66389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ußzeilenplatzhalt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47" name="Foliennummernplatzhalt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BA5E666-99AA-4E77-99AB-15E2C0CD01E2}"/>
              </a:ext>
            </a:extLst>
          </p:cNvPr>
          <p:cNvSpPr txBox="1"/>
          <p:nvPr/>
        </p:nvSpPr>
        <p:spPr>
          <a:xfrm>
            <a:off x="209971" y="1777257"/>
            <a:ext cx="1502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/>
              <a:t>Ministry of Sustainability and Tourism</a:t>
            </a:r>
          </a:p>
        </p:txBody>
      </p:sp>
    </p:spTree>
    <p:extLst>
      <p:ext uri="{BB962C8B-B14F-4D97-AF65-F5344CB8AC3E}">
        <p14:creationId xmlns:p14="http://schemas.microsoft.com/office/powerpoint/2010/main" val="3527736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55" grpId="0" animBg="1"/>
      <p:bldP spid="27" grpId="0" animBg="1"/>
      <p:bldP spid="28" grpId="0" animBg="1"/>
      <p:bldP spid="31" grpId="0" animBg="1"/>
      <p:bldP spid="4" grpId="0" animBg="1"/>
      <p:bldP spid="9" grpId="0" animBg="1"/>
      <p:bldP spid="33" grpId="0" animBg="1"/>
      <p:bldP spid="34" grpId="0" animBg="1"/>
      <p:bldP spid="7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588" y="128349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Staff in the authorities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Veterinary services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978042"/>
            <a:ext cx="4040188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000" b="0" i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u="sng" dirty="0"/>
              <a:t>Central</a:t>
            </a:r>
            <a:r>
              <a:rPr lang="en-GB" sz="2000" b="0" dirty="0"/>
              <a:t> Veterinary Services in the Ministry of Health with four departments (including crises-management)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dirty="0"/>
              <a:t>29 Experts and legal officers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b="0" dirty="0"/>
              <a:t>12 BIP-officers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u="sng" dirty="0"/>
              <a:t>9 Regional</a:t>
            </a:r>
            <a:r>
              <a:rPr lang="en-GB" sz="2000" b="0" dirty="0"/>
              <a:t> Veterinary Services  in the provinces  with 95 Veterinary district services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b="0" dirty="0"/>
              <a:t>200 official Veterinarians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dirty="0"/>
              <a:t>911 official Veterinarians for Meat Inspection (part time)</a:t>
            </a:r>
            <a:endParaRPr lang="en-GB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u="sng" dirty="0"/>
              <a:t>Food safety - services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78042"/>
            <a:ext cx="4041775" cy="3951288"/>
          </a:xfrm>
        </p:spPr>
        <p:txBody>
          <a:bodyPr/>
          <a:lstStyle/>
          <a:p>
            <a:endParaRPr lang="en-GB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u="sng" dirty="0"/>
              <a:t>Central</a:t>
            </a:r>
            <a:r>
              <a:rPr lang="en-GB" sz="2000" b="0" dirty="0"/>
              <a:t> Food Safety Services in the Ministry of Health with two departments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dirty="0"/>
              <a:t>21 Experts and legal officers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b="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0" u="sng" dirty="0"/>
              <a:t>9 Regional</a:t>
            </a:r>
            <a:r>
              <a:rPr lang="en-GB" sz="2000" b="0" dirty="0"/>
              <a:t> Food Safety  Services and  in the provinces </a:t>
            </a:r>
          </a:p>
          <a:p>
            <a:pPr lvl="1"/>
            <a:r>
              <a:rPr lang="en-GB" dirty="0"/>
              <a:t>250 Food Safety Inspectors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C8572-F39A-4694-B72A-C5931A351F2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357" y="1392989"/>
            <a:ext cx="7978525" cy="829455"/>
          </a:xfrm>
        </p:spPr>
        <p:txBody>
          <a:bodyPr/>
          <a:lstStyle/>
          <a:p>
            <a:r>
              <a:rPr lang="de-AT" sz="3200" dirty="0" smtClean="0"/>
              <a:t>Content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3242"/>
            <a:ext cx="8229600" cy="4525963"/>
          </a:xfrm>
        </p:spPr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Austria – facts and figures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Agriculture and food industry</a:t>
            </a:r>
          </a:p>
          <a:p>
            <a:r>
              <a:rPr lang="en-GB" sz="2400" dirty="0"/>
              <a:t>Structure of the authority</a:t>
            </a:r>
          </a:p>
          <a:p>
            <a:pPr lvl="1"/>
            <a:r>
              <a:rPr lang="en-GB" sz="2400" dirty="0"/>
              <a:t>Responsibilities a long the food chain</a:t>
            </a:r>
          </a:p>
          <a:p>
            <a:r>
              <a:rPr lang="en-GB" sz="2400" dirty="0"/>
              <a:t>Animal Health Service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02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596305"/>
            <a:ext cx="7978525" cy="829455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Office of Veterinary Export  Certification (OVEC)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2197787"/>
            <a:ext cx="7978525" cy="4066171"/>
          </a:xfrm>
        </p:spPr>
        <p:txBody>
          <a:bodyPr/>
          <a:lstStyle/>
          <a:p>
            <a:r>
              <a:rPr lang="en-GB" sz="2000" dirty="0"/>
              <a:t>Established by the legal act - </a:t>
            </a:r>
            <a:r>
              <a:rPr lang="en-GB" sz="2000" dirty="0" err="1"/>
              <a:t>BGBl</a:t>
            </a:r>
            <a:r>
              <a:rPr lang="en-GB" sz="2000" dirty="0"/>
              <a:t> I </a:t>
            </a:r>
            <a:r>
              <a:rPr lang="en-GB" sz="2000" dirty="0" err="1"/>
              <a:t>Nr</a:t>
            </a:r>
            <a:r>
              <a:rPr lang="en-GB" sz="2000" dirty="0"/>
              <a:t>. 144/2015 December 2015</a:t>
            </a:r>
          </a:p>
          <a:p>
            <a:r>
              <a:rPr lang="en-GB" sz="2000" dirty="0"/>
              <a:t>The office is a common unit of the ministry of health,  the ministry of agriculture and the Agency of food safety and health </a:t>
            </a:r>
          </a:p>
          <a:p>
            <a:r>
              <a:rPr lang="en-GB" sz="2000" dirty="0"/>
              <a:t>The head of the offices is</a:t>
            </a:r>
          </a:p>
          <a:p>
            <a:pPr lvl="1"/>
            <a:r>
              <a:rPr lang="en-GB" sz="2000" dirty="0"/>
              <a:t>The CVO and the deputy CVO</a:t>
            </a:r>
          </a:p>
          <a:p>
            <a:pPr lvl="1"/>
            <a:r>
              <a:rPr lang="en-GB" sz="2000" dirty="0"/>
              <a:t>For administration purposes it is the head of the Agency (AGES)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2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Tasks of the office (OVCC)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2058449"/>
            <a:ext cx="7978525" cy="406617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Support for the Central Veterinary Authority in the Ministry of  LSHC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b="0" dirty="0"/>
              <a:t>Information about certificates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Working with questionnaires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Organisation and coordination of the Audits of third countries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b="0" dirty="0"/>
              <a:t>Developing checklists and directives for certification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Coordination of the existing export databases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b="0" dirty="0"/>
              <a:t>Offering seminars and audits for exporting companies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Organizing the supervision of certifying bodies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Organizing the regular controls of the exporting food establishments according to the food safety act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b="0" dirty="0"/>
              <a:t>	</a:t>
            </a:r>
            <a:r>
              <a:rPr lang="en-GB" dirty="0"/>
              <a:t>	</a:t>
            </a:r>
            <a:endParaRPr lang="en-GB" b="0" dirty="0"/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en-GB" b="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b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19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30069"/>
            <a:ext cx="8439150" cy="4813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de-DE" sz="2400" dirty="0"/>
              <a:t>Founded</a:t>
            </a:r>
            <a:r>
              <a:rPr lang="en-GB" altLang="de-DE" sz="2400" b="0" dirty="0"/>
              <a:t> on June 1, 2002 Fusion of 18 Federal Agencies and Offices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de-DE" sz="2400" dirty="0"/>
              <a:t>Legal basis</a:t>
            </a:r>
            <a:r>
              <a:rPr lang="en-GB" altLang="de-DE" sz="2400" b="0" dirty="0"/>
              <a:t>: Health and Food Safety Act (GESG)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de-DE" sz="2400" dirty="0"/>
              <a:t>Owner and Main Contracting Authority</a:t>
            </a:r>
            <a:r>
              <a:rPr lang="en-GB" altLang="de-DE" sz="2400" b="0" dirty="0"/>
              <a:t>: Republic of Austria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de-DE" sz="2400" dirty="0"/>
              <a:t>1,400 Staff </a:t>
            </a:r>
            <a:r>
              <a:rPr lang="en-GB" altLang="de-DE" sz="2400" b="0" dirty="0"/>
              <a:t>at its </a:t>
            </a:r>
            <a:r>
              <a:rPr lang="en-GB" altLang="de-DE" sz="2400" dirty="0"/>
              <a:t>locations</a:t>
            </a:r>
            <a:r>
              <a:rPr lang="en-GB" altLang="de-DE" sz="2400" b="0" dirty="0"/>
              <a:t> in: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de-DE" sz="2000" dirty="0"/>
              <a:t>Vienna, Graz, Innsbruck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de-DE" sz="2000" dirty="0"/>
              <a:t>Linz, </a:t>
            </a:r>
            <a:r>
              <a:rPr lang="en-GB" altLang="de-DE" sz="2000" dirty="0" err="1"/>
              <a:t>Mödling</a:t>
            </a:r>
            <a:r>
              <a:rPr lang="en-GB" altLang="de-DE" sz="2000" dirty="0"/>
              <a:t> and Salzburg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de-DE" sz="2400" b="0" dirty="0"/>
              <a:t>900,000 </a:t>
            </a:r>
            <a:r>
              <a:rPr lang="en-GB" altLang="de-DE" sz="2400" dirty="0"/>
              <a:t>samples</a:t>
            </a:r>
            <a:r>
              <a:rPr lang="en-GB" altLang="de-DE" sz="2400" b="0" dirty="0"/>
              <a:t> tested with </a:t>
            </a:r>
            <a:br>
              <a:rPr lang="en-GB" altLang="de-DE" sz="2400" b="0" dirty="0"/>
            </a:br>
            <a:r>
              <a:rPr lang="en-GB" altLang="de-DE" sz="2400" b="0" dirty="0"/>
              <a:t>7.2 million individual analyses/year</a:t>
            </a:r>
          </a:p>
          <a:p>
            <a:pPr marL="0" indent="0" eaLnBrk="1" hangingPunct="1">
              <a:lnSpc>
                <a:spcPct val="90000"/>
              </a:lnSpc>
            </a:pPr>
            <a:endParaRPr lang="en-GB" altLang="de-DE" sz="2400" b="0" dirty="0"/>
          </a:p>
        </p:txBody>
      </p:sp>
      <p:pic>
        <p:nvPicPr>
          <p:cNvPr id="10243" name="Picture 5" descr="AGES_COM_0006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10" y="3857894"/>
            <a:ext cx="2892615" cy="22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200" dirty="0">
                <a:solidFill>
                  <a:srgbClr val="FF0000"/>
                </a:solidFill>
              </a:rPr>
              <a:t>AGES - Data, Facts, Figures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0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1239247"/>
            <a:ext cx="7978525" cy="829455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solidFill>
                  <a:srgbClr val="FF0000"/>
                </a:solidFill>
              </a:rPr>
              <a:t>AGES </a:t>
            </a:r>
            <a:r>
              <a:rPr lang="de-DE" altLang="de-DE" sz="3200" dirty="0" err="1">
                <a:solidFill>
                  <a:srgbClr val="FF0000"/>
                </a:solidFill>
              </a:rPr>
              <a:t>Structure</a:t>
            </a:r>
            <a:r>
              <a:rPr lang="de-DE" altLang="de-DE" sz="3200" dirty="0">
                <a:solidFill>
                  <a:srgbClr val="FF0000"/>
                </a:solidFill>
              </a:rPr>
              <a:t> </a:t>
            </a:r>
            <a:r>
              <a:rPr lang="de-DE" altLang="de-DE" sz="900" dirty="0">
                <a:solidFill>
                  <a:srgbClr val="FF0000"/>
                </a:solidFill>
              </a:rPr>
              <a:t>(Status: </a:t>
            </a:r>
            <a:r>
              <a:rPr lang="de-DE" altLang="de-DE" sz="900" dirty="0" err="1">
                <a:solidFill>
                  <a:srgbClr val="FF0000"/>
                </a:solidFill>
              </a:rPr>
              <a:t>January</a:t>
            </a:r>
            <a:r>
              <a:rPr lang="de-DE" altLang="de-DE" sz="900" dirty="0">
                <a:solidFill>
                  <a:srgbClr val="FF0000"/>
                </a:solidFill>
              </a:rPr>
              <a:t> 1, 2015)</a:t>
            </a:r>
            <a:endParaRPr lang="de-AT" altLang="de-DE" sz="900" dirty="0">
              <a:solidFill>
                <a:srgbClr val="FF0000"/>
              </a:solidFill>
            </a:endParaRPr>
          </a:p>
        </p:txBody>
      </p:sp>
      <p:sp>
        <p:nvSpPr>
          <p:cNvPr id="8196" name="Rechteck 3"/>
          <p:cNvSpPr>
            <a:spLocks noChangeArrowheads="1"/>
          </p:cNvSpPr>
          <p:nvPr/>
        </p:nvSpPr>
        <p:spPr bwMode="auto">
          <a:xfrm>
            <a:off x="2898775" y="3805238"/>
            <a:ext cx="268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8A631"/>
              </a:buClr>
              <a:buFont typeface="Arial" charset="0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8A631"/>
              </a:buClr>
              <a:buChar char="-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8A631"/>
              </a:buClr>
              <a:buSzPct val="80000"/>
              <a:buChar char="o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8A631"/>
              </a:buClr>
              <a:buSzPct val="9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00" baseline="30000"/>
              <a:t>1) </a:t>
            </a:r>
            <a:endParaRPr lang="de-DE" altLang="de-DE" sz="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1156821" y="1815742"/>
            <a:ext cx="7056784" cy="475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96" y="1057300"/>
            <a:ext cx="5688013" cy="1143000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solidFill>
                  <a:srgbClr val="FF0000"/>
                </a:solidFill>
              </a:rPr>
              <a:t>Federal Offices</a:t>
            </a:r>
          </a:p>
        </p:txBody>
      </p:sp>
      <p:graphicFrame>
        <p:nvGraphicFramePr>
          <p:cNvPr id="3614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31716"/>
              </p:ext>
            </p:extLst>
          </p:nvPr>
        </p:nvGraphicFramePr>
        <p:xfrm>
          <a:off x="611560" y="1628800"/>
          <a:ext cx="8003232" cy="4773096"/>
        </p:xfrm>
        <a:graphic>
          <a:graphicData uri="http://schemas.openxmlformats.org/drawingml/2006/table">
            <a:tbl>
              <a:tblPr/>
              <a:tblGrid>
                <a:gridCol w="4001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1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Federal Office for Food Safety 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(BAES)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Federal Office for Safety in </a:t>
                      </a:r>
                      <a:br>
                        <a:rPr kumimoji="0" 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Health Care </a:t>
                      </a:r>
                      <a:r>
                        <a:rPr kumimoji="0" lang="de-D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(BASG)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Authority for 1st Instance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(superior authority is the Federal Minister of Agriculture, Forestry, Environment and Water)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Authority directly subordinate to the Federal Minister of Health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Put into effect the following special administrative laws: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Seed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Propagative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Material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Plant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Variety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Plant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Plant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Feed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Fertilizer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Marketing Standards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lang="de-DE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IUU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Fishing</a:t>
                      </a:r>
                      <a:r>
                        <a:rPr lang="de-D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Regulation</a:t>
                      </a:r>
                    </a:p>
                    <a:p>
                      <a:pPr rtl="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 (because of the Market Regulation Act)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Tx/>
                        <a:buFont typeface="Arial" charset="0"/>
                        <a:buNone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Put into effect the following special administrative laws: 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  <a:defRPr/>
                      </a:pPr>
                      <a:r>
                        <a:rPr kumimoji="0" 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Medicines</a:t>
                      </a:r>
                      <a:r>
                        <a:rPr lang="de-DE" sz="1600" b="0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kumimoji="0" lang="en-US" sz="16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Medicinal Products Import 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Blood Safety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  <a:defRPr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lang="de-DE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Devices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kumimoji="0" lang="en-US" sz="16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  <a:defRPr/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Compulsory</a:t>
                      </a:r>
                      <a:r>
                        <a:rPr lang="de-DE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de-DE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endParaRPr kumimoji="0" lang="en-US" sz="16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Tissue Safety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8A631"/>
                        </a:buClr>
                        <a:buSzPct val="90000"/>
                        <a:buFontTx/>
                        <a:buChar char="•"/>
                        <a:tabLst>
                          <a:tab pos="1968500" algn="l"/>
                        </a:tabLst>
                      </a:pP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Inspections according to the</a:t>
                      </a:r>
                      <a:b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6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Addictive Drug Act 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457200" y="6433591"/>
            <a:ext cx="8363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8A631"/>
              </a:buClr>
              <a:buFont typeface="Arial" charset="0"/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8A631"/>
              </a:buClr>
              <a:buChar char="-"/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8A631"/>
              </a:buClr>
              <a:buSzPct val="80000"/>
              <a:buChar char="o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8A631"/>
              </a:buClr>
              <a:buSzPct val="9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400" dirty="0"/>
              <a:t>AGES provides both federal offices with the means required to carry out their tasks (§§ 6 and 6a GESG).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2555-B8B3-410C-B2DB-5F03DDF495A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7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Reporting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927275"/>
            <a:ext cx="7978525" cy="4214764"/>
          </a:xfrm>
        </p:spPr>
        <p:txBody>
          <a:bodyPr/>
          <a:lstStyle/>
          <a:p>
            <a:r>
              <a:rPr lang="en-GB" dirty="0"/>
              <a:t>Three reports are published every year (second half)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0398"/>
            <a:ext cx="2720171" cy="3869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9154"/>
            <a:ext cx="2724150" cy="390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20" y="2276872"/>
            <a:ext cx="2768360" cy="390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60371" y="6300028"/>
            <a:ext cx="633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https://www.verbrauchergesundheit.gv.at/tiere/publikationen</a:t>
            </a:r>
            <a:r>
              <a:rPr lang="en-GB" dirty="0"/>
              <a:t>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709512"/>
            <a:ext cx="7978525" cy="829455"/>
          </a:xfrm>
        </p:spPr>
        <p:txBody>
          <a:bodyPr/>
          <a:lstStyle/>
          <a:p>
            <a:r>
              <a:rPr lang="de-AT" sz="3200" dirty="0">
                <a:solidFill>
                  <a:srgbClr val="FF0000"/>
                </a:solidFill>
              </a:rPr>
              <a:t>Content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3242"/>
            <a:ext cx="8229600" cy="4525963"/>
          </a:xfrm>
        </p:spPr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Austria – facts and figures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Agriculture and food industry</a:t>
            </a:r>
          </a:p>
          <a:p>
            <a:r>
              <a:rPr lang="en-GB" sz="2400" dirty="0"/>
              <a:t>Structure of the authority</a:t>
            </a:r>
          </a:p>
          <a:p>
            <a:pPr lvl="1"/>
            <a:r>
              <a:rPr lang="en-GB" sz="2400" dirty="0"/>
              <a:t>Responsibilities a long the food chain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Animal Health Service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88925" y="1248208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Animal Health Services </a:t>
            </a:r>
            <a:r>
              <a:rPr lang="en-GB" dirty="0">
                <a:solidFill>
                  <a:srgbClr val="FF0000"/>
                </a:solidFill>
              </a:rPr>
              <a:t>(AHS or VHS)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08276" y="2852936"/>
            <a:ext cx="4040188" cy="26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>
          <a:xfrm>
            <a:off x="4645025" y="1950863"/>
            <a:ext cx="4041775" cy="639762"/>
          </a:xfrm>
        </p:spPr>
        <p:txBody>
          <a:bodyPr/>
          <a:lstStyle/>
          <a:p>
            <a:pPr algn="ctr"/>
            <a:r>
              <a:rPr lang="en-GB" dirty="0"/>
              <a:t>Participation rate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4"/>
          </p:nvPr>
        </p:nvSpPr>
        <p:spPr>
          <a:xfrm>
            <a:off x="624297" y="1689763"/>
            <a:ext cx="4041775" cy="45273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Public Private Partnership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Authority of federal and provincial level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Chamber of Agriculture, Veterinarians, Consumers and Economy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The objectives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Improvement of animal health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Prevention of infectious diseases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Best possible diagnosis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Advice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Quality assurance of foodstuffs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Increasing the productivity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52E-A99A-4E4E-961D-DEA43C643BB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7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95536" y="132410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Animal Health Services </a:t>
            </a:r>
            <a:r>
              <a:rPr lang="en-GB" sz="1600" dirty="0">
                <a:solidFill>
                  <a:srgbClr val="FF0000"/>
                </a:solidFill>
              </a:rPr>
              <a:t>(AHS or VHS)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2348880"/>
            <a:ext cx="4464496" cy="31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Participation rate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4"/>
          </p:nvPr>
        </p:nvSpPr>
        <p:spPr>
          <a:xfrm>
            <a:off x="457200" y="2055353"/>
            <a:ext cx="4041775" cy="3905096"/>
          </a:xfrm>
        </p:spPr>
        <p:txBody>
          <a:bodyPr/>
          <a:lstStyle/>
          <a:p>
            <a:r>
              <a:rPr lang="en-GB" dirty="0"/>
              <a:t>Public Private Partnership</a:t>
            </a:r>
          </a:p>
          <a:p>
            <a:pPr lvl="1"/>
            <a:r>
              <a:rPr lang="en-GB" dirty="0"/>
              <a:t>Authority of federal and provincial level</a:t>
            </a:r>
          </a:p>
          <a:p>
            <a:pPr lvl="1"/>
            <a:r>
              <a:rPr lang="en-GB" dirty="0"/>
              <a:t>Chamber of Agriculture, </a:t>
            </a:r>
          </a:p>
          <a:p>
            <a:pPr lvl="1"/>
            <a:r>
              <a:rPr lang="en-GB" dirty="0"/>
              <a:t>Chamber of Veterinarians,</a:t>
            </a:r>
          </a:p>
          <a:p>
            <a:pPr lvl="1"/>
            <a:r>
              <a:rPr lang="en-GB" dirty="0"/>
              <a:t>Chamber of Consumers and</a:t>
            </a:r>
          </a:p>
          <a:p>
            <a:pPr lvl="1"/>
            <a:r>
              <a:rPr lang="en-GB" dirty="0"/>
              <a:t>Chamber of Economy </a:t>
            </a:r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52E-A99A-4E4E-961D-DEA43C643BB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562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406" y="1316587"/>
            <a:ext cx="5482952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Animal Health Services (AHS)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592516" y="2053650"/>
            <a:ext cx="5969727" cy="4525963"/>
          </a:xfrm>
        </p:spPr>
        <p:txBody>
          <a:bodyPr/>
          <a:lstStyle/>
          <a:p>
            <a:r>
              <a:rPr lang="en-GB" sz="2400" b="0" dirty="0"/>
              <a:t>Improvement of animal health</a:t>
            </a:r>
          </a:p>
          <a:p>
            <a:r>
              <a:rPr lang="en-GB" sz="2400" b="0" dirty="0"/>
              <a:t>Screening and Prevention of diseases</a:t>
            </a:r>
          </a:p>
          <a:p>
            <a:r>
              <a:rPr lang="en-GB" sz="2400" b="0" dirty="0"/>
              <a:t>Optimisation of diagnostic potential</a:t>
            </a:r>
          </a:p>
          <a:p>
            <a:r>
              <a:rPr lang="en-GB" sz="2400" b="0" dirty="0"/>
              <a:t>Counselling animal keepers</a:t>
            </a:r>
          </a:p>
          <a:p>
            <a:r>
              <a:rPr lang="en-GB" sz="2400" b="0" dirty="0"/>
              <a:t>Quality assurance in food production</a:t>
            </a:r>
          </a:p>
          <a:p>
            <a:r>
              <a:rPr lang="en-GB" sz="2400" b="0" dirty="0"/>
              <a:t>Improvement of productivity in animal production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726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978525" cy="829455"/>
          </a:xfrm>
        </p:spPr>
        <p:txBody>
          <a:bodyPr/>
          <a:lstStyle/>
          <a:p>
            <a:r>
              <a:rPr lang="de-DE" sz="3200" dirty="0"/>
              <a:t>The European Union / Austria</a:t>
            </a:r>
            <a:endParaRPr lang="de-AT" sz="3200" dirty="0"/>
          </a:p>
        </p:txBody>
      </p:sp>
      <p:sp>
        <p:nvSpPr>
          <p:cNvPr id="4103" name="Picture 20"/>
          <p:cNvSpPr>
            <a:spLocks noChangeArrowheads="1"/>
          </p:cNvSpPr>
          <p:nvPr/>
        </p:nvSpPr>
        <p:spPr bwMode="auto">
          <a:xfrm>
            <a:off x="457200" y="304800"/>
            <a:ext cx="1219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GB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652120" y="2996952"/>
            <a:ext cx="3034680" cy="312921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Federal Republic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Represented by  a chancellor who is the head of the federal government.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13 Ministries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Area: 83.879 km²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Population: 8.534.000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GDP 2014: 329,0 </a:t>
            </a:r>
            <a:r>
              <a:rPr lang="en-GB" sz="1600" b="0" dirty="0" err="1"/>
              <a:t>bn</a:t>
            </a:r>
            <a:r>
              <a:rPr lang="en-GB" sz="1600" b="0" dirty="0"/>
              <a:t> €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GNE gross national income 2013: 50.390 US-$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b="0" dirty="0"/>
              <a:t>Currency: Euro  (€)</a:t>
            </a:r>
          </a:p>
          <a:p>
            <a:endParaRPr lang="en-GB" sz="1600" b="0" dirty="0"/>
          </a:p>
        </p:txBody>
      </p:sp>
      <p:pic>
        <p:nvPicPr>
          <p:cNvPr id="9" name="Picture 12" descr="C:\Users\Public\Pictures\Sample Pictures\Bil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7" y="1772816"/>
            <a:ext cx="5320385" cy="426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232793" cy="129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>
            <a:stCxn id="10" idx="1"/>
          </p:cNvCxnSpPr>
          <p:nvPr/>
        </p:nvCxnSpPr>
        <p:spPr>
          <a:xfrm flipH="1">
            <a:off x="2919919" y="2277368"/>
            <a:ext cx="3668305" cy="2087736"/>
          </a:xfrm>
          <a:prstGeom prst="straightConnector1">
            <a:avLst/>
          </a:prstGeom>
          <a:ln w="762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U. Herzog 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C527-5A7B-4193-812C-28C2ACECA65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162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2266" y="1137532"/>
            <a:ext cx="7978525" cy="829455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Use of veterinary medicines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666" y="1713413"/>
            <a:ext cx="36948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471529" y="1552260"/>
            <a:ext cx="4464496" cy="45259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Contract between livestock owner and veterinarian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Education of livestock farmer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Documentation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Regularly implemented livestock surveys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Sanctions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Animal health programmes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13B-306D-42B7-BEB6-E22CD66408A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54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164" y="1225493"/>
            <a:ext cx="7978525" cy="829455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Health monitoring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39782" y="2055664"/>
            <a:ext cx="4330824" cy="4525963"/>
          </a:xfrm>
        </p:spPr>
        <p:txBody>
          <a:bodyPr/>
          <a:lstStyle/>
          <a:p>
            <a:r>
              <a:rPr lang="en-GB" dirty="0"/>
              <a:t>Special programme for cattle within the AHS </a:t>
            </a:r>
          </a:p>
          <a:p>
            <a:pPr lvl="1"/>
            <a:r>
              <a:rPr lang="en-GB" sz="2000" dirty="0"/>
              <a:t>Prevention better than cure!!</a:t>
            </a:r>
          </a:p>
          <a:p>
            <a:pPr lvl="1"/>
            <a:r>
              <a:rPr lang="en-GB" sz="2000" dirty="0"/>
              <a:t>Preventive measures and early detection grow in importance in the cattle industry.</a:t>
            </a:r>
          </a:p>
          <a:p>
            <a:pPr lvl="1"/>
            <a:r>
              <a:rPr lang="en-GB" sz="2000" dirty="0"/>
              <a:t>Better data management is the basis for improvements in the animal health status of a herd</a:t>
            </a:r>
          </a:p>
          <a:p>
            <a:pPr lvl="1"/>
            <a:r>
              <a:rPr lang="en-US" sz="2000" dirty="0">
                <a:latin typeface="Calibri" pitchFamily="32" charset="0"/>
                <a:cs typeface="Arial" charset="0"/>
              </a:rPr>
              <a:t>Animal genetics: productivity and inherited diseases 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de-AT" sz="2000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867" y="1817914"/>
            <a:ext cx="3548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5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1962" y="1546243"/>
            <a:ext cx="4038600" cy="4525963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200"/>
              </a:spcAft>
              <a:buNone/>
            </a:pPr>
            <a:endParaRPr lang="en-GB" sz="4400" dirty="0">
              <a:solidFill>
                <a:srgbClr val="CC0000"/>
              </a:solidFill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Calibri" pitchFamily="34" charset="0"/>
              </a:rPr>
              <a:t>Thank you </a:t>
            </a:r>
            <a:br>
              <a:rPr lang="en-GB" sz="4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4400" dirty="0">
                <a:solidFill>
                  <a:srgbClr val="FF0000"/>
                </a:solidFill>
                <a:latin typeface="Calibri" pitchFamily="34" charset="0"/>
              </a:rPr>
              <a:t>for </a:t>
            </a:r>
            <a:br>
              <a:rPr lang="en-GB" sz="4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4400" dirty="0">
                <a:solidFill>
                  <a:srgbClr val="FF0000"/>
                </a:solidFill>
                <a:latin typeface="Calibri" pitchFamily="34" charset="0"/>
              </a:rPr>
              <a:t>your attention !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28596" y="5267631"/>
            <a:ext cx="4214842" cy="141012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/>
              <a:t>Contact details: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0" dirty="0"/>
              <a:t>Mag Florian </a:t>
            </a:r>
            <a:r>
              <a:rPr lang="en-US" sz="1400" b="0" dirty="0" err="1"/>
              <a:t>Fellinger</a:t>
            </a:r>
            <a:endParaRPr lang="en-US" sz="14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0" dirty="0"/>
              <a:t>Federal Ministry of Health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0" dirty="0" err="1"/>
              <a:t>Radetzkystrasse</a:t>
            </a:r>
            <a:r>
              <a:rPr lang="en-US" sz="1400" b="0" dirty="0"/>
              <a:t> </a:t>
            </a:r>
            <a:r>
              <a:rPr lang="en-US" sz="1400" b="0" dirty="0" smtClean="0"/>
              <a:t>2 </a:t>
            </a:r>
            <a:r>
              <a:rPr lang="en-US" sz="1400" b="0" dirty="0"/>
              <a:t>– 1030 Vienna , Austria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 smtClean="0">
                <a:hlinkClick r:id="rId3"/>
              </a:rPr>
              <a:t>f</a:t>
            </a:r>
            <a:r>
              <a:rPr lang="en-US" sz="1400" b="0" dirty="0" smtClean="0">
                <a:hlinkClick r:id="rId3"/>
              </a:rPr>
              <a:t>lorian.fellinger@sozialministerium.at</a:t>
            </a:r>
            <a:r>
              <a:rPr lang="en-US" sz="1400" b="0" dirty="0" smtClean="0"/>
              <a:t> </a:t>
            </a:r>
            <a:endParaRPr lang="en-US" sz="1400" b="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C527-5A7B-4193-812C-28C2ACECA65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9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7958" y="2780928"/>
            <a:ext cx="4748538" cy="376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3" descr="bundesl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889237"/>
            <a:ext cx="5800725" cy="2971800"/>
          </a:xfr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1198" y="4849551"/>
            <a:ext cx="395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95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Districts represented</a:t>
            </a:r>
          </a:p>
          <a:p>
            <a:pPr>
              <a:defRPr/>
            </a:pPr>
            <a:r>
              <a:rPr lang="en-GB" sz="2800" dirty="0">
                <a:latin typeface="Calibri" pitchFamily="34" charset="0"/>
              </a:rPr>
              <a:t>by the head of the district</a:t>
            </a:r>
          </a:p>
          <a:p>
            <a:pPr>
              <a:defRPr/>
            </a:pPr>
            <a:r>
              <a:rPr lang="en-GB" sz="2800" dirty="0">
                <a:latin typeface="Calibri" pitchFamily="34" charset="0"/>
              </a:rPr>
              <a:t>and local administration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47530" y="1965675"/>
            <a:ext cx="4108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9</a:t>
            </a:r>
            <a:r>
              <a:rPr lang="en-GB" sz="2800" b="1" dirty="0"/>
              <a:t> </a:t>
            </a:r>
            <a:r>
              <a:rPr lang="en-GB" sz="2800" dirty="0"/>
              <a:t>Federal</a:t>
            </a:r>
            <a:r>
              <a:rPr lang="en-GB" sz="2800" b="1" dirty="0"/>
              <a:t> </a:t>
            </a:r>
            <a:r>
              <a:rPr lang="en-GB" sz="2800" dirty="0"/>
              <a:t>Provinces</a:t>
            </a:r>
          </a:p>
          <a:p>
            <a:r>
              <a:rPr lang="en-GB" sz="2800" dirty="0"/>
              <a:t>represented by a provincial governor</a:t>
            </a:r>
            <a:endParaRPr lang="de-AT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3683" y="959478"/>
            <a:ext cx="5338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Austria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245" y="1251749"/>
            <a:ext cx="5688013" cy="1143000"/>
          </a:xfrm>
        </p:spPr>
        <p:txBody>
          <a:bodyPr/>
          <a:lstStyle/>
          <a:p>
            <a:pPr algn="l" eaLnBrk="1" hangingPunct="1"/>
            <a:r>
              <a:rPr lang="en-GB" altLang="de-DE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animals and farms</a:t>
            </a:r>
            <a:endParaRPr lang="de-DE" altLang="de-DE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928" name="Group 1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06220"/>
              </p:ext>
            </p:extLst>
          </p:nvPr>
        </p:nvGraphicFramePr>
        <p:xfrm>
          <a:off x="766094" y="1899980"/>
          <a:ext cx="7752431" cy="4205416"/>
        </p:xfrm>
        <a:graphic>
          <a:graphicData uri="http://schemas.openxmlformats.org/drawingml/2006/table">
            <a:tbl>
              <a:tblPr/>
              <a:tblGrid>
                <a:gridCol w="1440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0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9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Animal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Number of animals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Number of holdings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Animals per holding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Bovine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2.000.000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65.200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Pig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2.900.000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26.000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Sheep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15.200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Goat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10.000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Chicken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12.000.000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50.000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Horse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ca. 14.700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2555-B8B3-410C-B2DB-5F03DDF495A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76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588" y="1417638"/>
            <a:ext cx="8229600" cy="1143000"/>
          </a:xfrm>
        </p:spPr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</a:rPr>
              <a:t>Housing</a:t>
            </a:r>
            <a:r>
              <a:rPr lang="de-DE" sz="3200" dirty="0">
                <a:solidFill>
                  <a:srgbClr val="FF0000"/>
                </a:solidFill>
              </a:rPr>
              <a:t> in Austria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2587"/>
            <a:ext cx="4040188" cy="2615863"/>
          </a:xfrm>
        </p:spPr>
      </p:pic>
      <p:pic>
        <p:nvPicPr>
          <p:cNvPr id="1026" name="Picture 2" descr="\\rad.local\dfs\XENhome\herzogu.RAD\Downloads\d46-25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56381"/>
            <a:ext cx="30243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517812"/>
            <a:ext cx="2723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Bmlfuw</a:t>
            </a:r>
            <a:r>
              <a:rPr lang="de-DE" sz="800" dirty="0"/>
              <a:t>/</a:t>
            </a:r>
            <a:r>
              <a:rPr lang="de-DE" sz="800" dirty="0" err="1"/>
              <a:t>lfz</a:t>
            </a:r>
            <a:r>
              <a:rPr lang="de-DE" sz="800" dirty="0"/>
              <a:t> </a:t>
            </a:r>
            <a:r>
              <a:rPr lang="de-DE" sz="800" dirty="0" err="1"/>
              <a:t>Raumberg</a:t>
            </a:r>
            <a:r>
              <a:rPr lang="de-DE" sz="800" dirty="0"/>
              <a:t> </a:t>
            </a:r>
            <a:r>
              <a:rPr lang="de-DE" sz="800" dirty="0" err="1"/>
              <a:t>Gumpenstein</a:t>
            </a:r>
            <a:r>
              <a:rPr lang="de-DE" sz="800" dirty="0"/>
              <a:t>/</a:t>
            </a:r>
            <a:r>
              <a:rPr lang="de-DE" sz="800" dirty="0" err="1"/>
              <a:t>Buchgraber</a:t>
            </a:r>
            <a:endParaRPr lang="de-DE" sz="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292080" y="5925618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BMLFUW</a:t>
            </a:r>
          </a:p>
        </p:txBody>
      </p:sp>
    </p:spTree>
    <p:extLst>
      <p:ext uri="{BB962C8B-B14F-4D97-AF65-F5344CB8AC3E}">
        <p14:creationId xmlns:p14="http://schemas.microsoft.com/office/powerpoint/2010/main" val="138060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Animal density in Austria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694" y="2104256"/>
            <a:ext cx="3843338" cy="161277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Blue – high density</a:t>
            </a:r>
          </a:p>
          <a:p>
            <a:r>
              <a:rPr lang="en-GB" dirty="0">
                <a:solidFill>
                  <a:srgbClr val="FFC000"/>
                </a:solidFill>
              </a:rPr>
              <a:t>Yellow – low density</a:t>
            </a:r>
          </a:p>
        </p:txBody>
      </p:sp>
      <p:pic>
        <p:nvPicPr>
          <p:cNvPr id="24579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84376" cy="21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87" y="4000490"/>
            <a:ext cx="3381631" cy="21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" y="4078510"/>
            <a:ext cx="3384376" cy="218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hteck 6"/>
          <p:cNvSpPr>
            <a:spLocks noChangeArrowheads="1"/>
          </p:cNvSpPr>
          <p:nvPr/>
        </p:nvSpPr>
        <p:spPr bwMode="auto">
          <a:xfrm>
            <a:off x="5220072" y="2339032"/>
            <a:ext cx="1241425" cy="3698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pitchFamily="34" charset="0"/>
              </a:rPr>
              <a:t>Bovines</a:t>
            </a:r>
            <a:endParaRPr lang="de-DE" altLang="de-DE" sz="1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583" name="Rechteck 7"/>
          <p:cNvSpPr>
            <a:spLocks noChangeArrowheads="1"/>
          </p:cNvSpPr>
          <p:nvPr/>
        </p:nvSpPr>
        <p:spPr bwMode="auto">
          <a:xfrm>
            <a:off x="5220072" y="4653136"/>
            <a:ext cx="633507" cy="36933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 err="1">
                <a:solidFill>
                  <a:srgbClr val="002060"/>
                </a:solidFill>
                <a:latin typeface="Arial" pitchFamily="34" charset="0"/>
              </a:rPr>
              <a:t>Pigs</a:t>
            </a:r>
            <a:endParaRPr lang="de-DE" altLang="de-DE" sz="1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584" name="Rechteck 8"/>
          <p:cNvSpPr>
            <a:spLocks noChangeArrowheads="1"/>
          </p:cNvSpPr>
          <p:nvPr/>
        </p:nvSpPr>
        <p:spPr bwMode="auto">
          <a:xfrm>
            <a:off x="979488" y="4725144"/>
            <a:ext cx="902811" cy="36933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 err="1">
                <a:solidFill>
                  <a:srgbClr val="002060"/>
                </a:solidFill>
                <a:latin typeface="Arial" pitchFamily="34" charset="0"/>
              </a:rPr>
              <a:t>Poultry</a:t>
            </a:r>
            <a:endParaRPr lang="de-DE" altLang="de-DE" sz="1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1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dirty="0">
                <a:solidFill>
                  <a:srgbClr val="FF0000"/>
                </a:solidFill>
              </a:rPr>
              <a:t>International Memberships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2190560"/>
            <a:ext cx="8229600" cy="40742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	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sz="3200" b="1" dirty="0"/>
              <a:t>Organisation International 				</a:t>
            </a:r>
            <a:r>
              <a:rPr lang="en-GB" sz="3200" b="1" dirty="0" err="1" smtClean="0"/>
              <a:t>Epizootique</a:t>
            </a:r>
            <a:r>
              <a:rPr lang="en-GB" sz="3200" b="1" dirty="0" smtClean="0"/>
              <a:t> </a:t>
            </a:r>
            <a:r>
              <a:rPr lang="en-GB" sz="2400" dirty="0"/>
              <a:t>since 1928</a:t>
            </a:r>
            <a:endParaRPr lang="en-GB" sz="3200" b="1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sz="3200" b="1" dirty="0"/>
              <a:t>EUFMD </a:t>
            </a:r>
            <a:r>
              <a:rPr lang="en-GB" sz="2400" dirty="0"/>
              <a:t>since 1957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sz="3200" b="1" dirty="0"/>
              <a:t>European Union </a:t>
            </a:r>
            <a:r>
              <a:rPr lang="en-GB" sz="2400" dirty="0"/>
              <a:t>since 1995</a:t>
            </a:r>
            <a:endParaRPr lang="en-GB" sz="2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2" y="4309120"/>
            <a:ext cx="1200150" cy="7048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90560"/>
            <a:ext cx="1540143" cy="6689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2" y="3250389"/>
            <a:ext cx="1728191" cy="7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5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781" y="1364751"/>
            <a:ext cx="5338763" cy="11430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FF0000"/>
                </a:solidFill>
              </a:rPr>
              <a:t>Freedom from disease 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75781" y="2945767"/>
            <a:ext cx="8640960" cy="3633267"/>
          </a:xfrm>
        </p:spPr>
        <p:txBody>
          <a:bodyPr numCol="2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dirty="0"/>
              <a:t>Foot-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mouth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(1981)</a:t>
            </a:r>
            <a:r>
              <a:rPr lang="de-DE" baseline="30000" dirty="0">
                <a:solidFill>
                  <a:schemeClr val="accent2"/>
                </a:solidFill>
              </a:rPr>
              <a:t> 2</a:t>
            </a:r>
            <a:endParaRPr lang="de-DE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dirty="0"/>
              <a:t>Stomatitis vesicularis</a:t>
            </a:r>
            <a:r>
              <a:rPr lang="de-DE" baseline="30000" dirty="0">
                <a:solidFill>
                  <a:srgbClr val="FF0000"/>
                </a:solidFill>
              </a:rPr>
              <a:t>1</a:t>
            </a:r>
            <a:endParaRPr lang="de-D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dirty="0" err="1"/>
              <a:t>Swine</a:t>
            </a:r>
            <a:r>
              <a:rPr lang="de-DE" dirty="0"/>
              <a:t> </a:t>
            </a:r>
            <a:r>
              <a:rPr lang="de-DE" dirty="0" err="1"/>
              <a:t>vesicular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>
                <a:solidFill>
                  <a:srgbClr val="000000"/>
                </a:solidFill>
              </a:rPr>
              <a:t>(1979</a:t>
            </a:r>
            <a:r>
              <a:rPr lang="de-DE" b="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Rinderpest (1881) </a:t>
            </a:r>
            <a:r>
              <a:rPr lang="de-DE" b="0" baseline="30000" dirty="0">
                <a:solidFill>
                  <a:schemeClr val="accent2"/>
                </a:solidFill>
              </a:rPr>
              <a:t>2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Peste des </a:t>
            </a:r>
            <a:r>
              <a:rPr lang="de-DE" b="0" dirty="0" err="1"/>
              <a:t>petits</a:t>
            </a:r>
            <a:r>
              <a:rPr lang="de-DE" b="0" dirty="0"/>
              <a:t> ruminants</a:t>
            </a:r>
            <a:r>
              <a:rPr lang="de-DE" b="0" baseline="30000" dirty="0">
                <a:solidFill>
                  <a:srgbClr val="FF0000"/>
                </a:solidFill>
              </a:rPr>
              <a:t>1</a:t>
            </a:r>
            <a:r>
              <a:rPr lang="de-DE" b="0" baseline="30000" dirty="0">
                <a:solidFill>
                  <a:srgbClr val="333399"/>
                </a:solidFill>
              </a:rPr>
              <a:t>,2</a:t>
            </a:r>
            <a:endParaRPr lang="de-DE" b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CBPP (1921)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 err="1"/>
              <a:t>Lumpy</a:t>
            </a:r>
            <a:r>
              <a:rPr lang="de-DE" b="0" dirty="0"/>
              <a:t> </a:t>
            </a:r>
            <a:r>
              <a:rPr lang="de-DE" b="0" dirty="0" err="1"/>
              <a:t>skin</a:t>
            </a:r>
            <a:r>
              <a:rPr lang="de-DE" b="0" dirty="0"/>
              <a:t> disease</a:t>
            </a:r>
            <a:r>
              <a:rPr lang="de-DE" b="0" baseline="30000" dirty="0">
                <a:solidFill>
                  <a:srgbClr val="FF0000"/>
                </a:solidFill>
              </a:rPr>
              <a:t>1</a:t>
            </a:r>
            <a:endParaRPr lang="de-DE" b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Rift Valley fever</a:t>
            </a:r>
            <a:r>
              <a:rPr lang="de-DE" b="0" baseline="30000" dirty="0">
                <a:solidFill>
                  <a:srgbClr val="FF0000"/>
                </a:solidFill>
              </a:rPr>
              <a:t>1</a:t>
            </a:r>
            <a:endParaRPr lang="de-DE" b="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 err="1"/>
              <a:t>Sheep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goat</a:t>
            </a:r>
            <a:r>
              <a:rPr lang="de-DE" b="0" dirty="0"/>
              <a:t> </a:t>
            </a:r>
            <a:r>
              <a:rPr lang="de-DE" b="0" dirty="0" err="1"/>
              <a:t>pox</a:t>
            </a:r>
            <a:r>
              <a:rPr lang="de-DE" b="0" dirty="0"/>
              <a:t> (1954)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dirty="0"/>
              <a:t>African </a:t>
            </a:r>
            <a:r>
              <a:rPr lang="de-DE" dirty="0" err="1"/>
              <a:t>swine</a:t>
            </a:r>
            <a:r>
              <a:rPr lang="de-DE" dirty="0"/>
              <a:t> fever</a:t>
            </a:r>
            <a:r>
              <a:rPr lang="de-DE" baseline="30000" dirty="0">
                <a:solidFill>
                  <a:srgbClr val="FF0000"/>
                </a:solidFill>
              </a:rPr>
              <a:t>1</a:t>
            </a:r>
            <a:endParaRPr lang="de-D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swine</a:t>
            </a:r>
            <a:r>
              <a:rPr lang="de-DE" dirty="0"/>
              <a:t> </a:t>
            </a:r>
            <a:r>
              <a:rPr lang="de-DE" dirty="0" err="1"/>
              <a:t>fever</a:t>
            </a:r>
            <a:r>
              <a:rPr lang="de-DE" dirty="0"/>
              <a:t> (1997) </a:t>
            </a:r>
            <a:r>
              <a:rPr lang="de-DE" b="0" baseline="30000" dirty="0">
                <a:solidFill>
                  <a:srgbClr val="333399"/>
                </a:solidFill>
              </a:rPr>
              <a:t>2</a:t>
            </a:r>
            <a:endParaRPr lang="de-DE" b="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Newcastle </a:t>
            </a:r>
            <a:r>
              <a:rPr lang="de-DE" b="0" dirty="0" err="1"/>
              <a:t>disease</a:t>
            </a:r>
            <a:r>
              <a:rPr lang="de-DE" b="0" dirty="0"/>
              <a:t> (1997)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HP </a:t>
            </a:r>
            <a:r>
              <a:rPr lang="de-DE" b="0" dirty="0" err="1"/>
              <a:t>Avian</a:t>
            </a:r>
            <a:r>
              <a:rPr lang="de-DE" b="0" dirty="0"/>
              <a:t> </a:t>
            </a:r>
            <a:r>
              <a:rPr lang="de-DE" b="0" dirty="0" err="1"/>
              <a:t>influenza</a:t>
            </a:r>
            <a:r>
              <a:rPr lang="de-DE" b="0" dirty="0"/>
              <a:t> in </a:t>
            </a:r>
            <a:r>
              <a:rPr lang="de-DE" b="0" dirty="0" err="1"/>
              <a:t>poultry</a:t>
            </a:r>
            <a:r>
              <a:rPr lang="de-DE" b="0" dirty="0"/>
              <a:t> (1946)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b="0" dirty="0"/>
              <a:t>African </a:t>
            </a:r>
            <a:r>
              <a:rPr lang="de-DE" b="0" dirty="0" err="1"/>
              <a:t>horse</a:t>
            </a:r>
            <a:r>
              <a:rPr lang="de-DE" b="0" dirty="0"/>
              <a:t> </a:t>
            </a:r>
            <a:r>
              <a:rPr lang="de-DE" b="0" dirty="0" err="1"/>
              <a:t>sickness</a:t>
            </a:r>
            <a:r>
              <a:rPr lang="de-DE" b="0" dirty="0"/>
              <a:t> </a:t>
            </a:r>
            <a:r>
              <a:rPr lang="de-DE" b="0" baseline="30000" dirty="0">
                <a:solidFill>
                  <a:srgbClr val="FF0000"/>
                </a:solidFill>
              </a:rPr>
              <a:t>1</a:t>
            </a:r>
            <a:r>
              <a:rPr lang="de-DE" b="0" baseline="30000" dirty="0">
                <a:solidFill>
                  <a:srgbClr val="333399"/>
                </a:solidFill>
              </a:rPr>
              <a:t>,2</a:t>
            </a:r>
            <a:endParaRPr lang="de-DE" b="0" baseline="30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de-DE" baseline="30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de-DE" baseline="300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5781" y="2049234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Austria is officially free from the following highly contagious diseases (year of last outbreak):</a:t>
            </a:r>
            <a:endParaRPr lang="de-DE" sz="2000" b="1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526573" y="5517232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de-DE" sz="1600" dirty="0" err="1">
                <a:solidFill>
                  <a:srgbClr val="FF0000"/>
                </a:solidFill>
                <a:latin typeface="+mn-lt"/>
              </a:rPr>
              <a:t>never</a:t>
            </a:r>
            <a:r>
              <a:rPr lang="de-DE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+mn-lt"/>
              </a:rPr>
              <a:t>occurred</a:t>
            </a:r>
            <a:endParaRPr lang="de-DE" sz="1600" dirty="0">
              <a:solidFill>
                <a:srgbClr val="FF0000"/>
              </a:solidFill>
              <a:latin typeface="+mn-lt"/>
            </a:endParaRPr>
          </a:p>
          <a:p>
            <a:r>
              <a:rPr lang="de-DE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OIE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certified</a:t>
            </a:r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U. Herzog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CA4C-206A-410E-A88D-0F8EB4D7D4E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677119"/>
      </p:ext>
    </p:extLst>
  </p:cSld>
  <p:clrMapOvr>
    <a:masterClrMapping/>
  </p:clrMapOvr>
</p:sld>
</file>

<file path=ppt/theme/theme1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BMASGK-4x3.potx" id="{0AC15ABC-6571-4DD7-99BA-9BB1A0D7CC79}" vid="{5C346901-616F-4B57-ACC7-0EAFD215A16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1521</Words>
  <Application>Microsoft Office PowerPoint</Application>
  <PresentationFormat>Bildschirmpräsentation (4:3)</PresentationFormat>
  <Paragraphs>409</Paragraphs>
  <Slides>32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Republik-AT-4x3</vt:lpstr>
      <vt:lpstr> The Austrian Veterinary Service –  structure and upcoming challenges</vt:lpstr>
      <vt:lpstr>Content</vt:lpstr>
      <vt:lpstr>The European Union / Austria</vt:lpstr>
      <vt:lpstr>  </vt:lpstr>
      <vt:lpstr>Number of animals and farms</vt:lpstr>
      <vt:lpstr>Housing in Austria</vt:lpstr>
      <vt:lpstr>Animal density in Austria </vt:lpstr>
      <vt:lpstr>International Memberships</vt:lpstr>
      <vt:lpstr>Freedom from disease </vt:lpstr>
      <vt:lpstr>Status of BSE and Scrapie</vt:lpstr>
      <vt:lpstr>Officially Free Status and Additional Guarantees</vt:lpstr>
      <vt:lpstr>National Programmes</vt:lpstr>
      <vt:lpstr>VerbraucherInformations-System (VIS) (consumer information system)</vt:lpstr>
      <vt:lpstr>Austrian Food industry</vt:lpstr>
      <vt:lpstr>Exports in Mio. Euro 2018 preliminary</vt:lpstr>
      <vt:lpstr>Export – third countries 2018 prelimnary</vt:lpstr>
      <vt:lpstr>Content </vt:lpstr>
      <vt:lpstr>Responsibilities along the food chain in Austria</vt:lpstr>
      <vt:lpstr>Staff in the authorities</vt:lpstr>
      <vt:lpstr>Office of Veterinary Export  Certification (OVEC)</vt:lpstr>
      <vt:lpstr>Tasks of the office (OVCC)</vt:lpstr>
      <vt:lpstr>AGES - Data, Facts, Figures</vt:lpstr>
      <vt:lpstr>AGES Structure (Status: January 1, 2015)</vt:lpstr>
      <vt:lpstr>Federal Offices</vt:lpstr>
      <vt:lpstr>Reporting </vt:lpstr>
      <vt:lpstr>Content </vt:lpstr>
      <vt:lpstr>Animal Health Services (AHS or VHS)</vt:lpstr>
      <vt:lpstr>Animal Health Services (AHS or VHS)</vt:lpstr>
      <vt:lpstr>Animal Health Services (AHS)</vt:lpstr>
      <vt:lpstr>Use of veterinary medicines</vt:lpstr>
      <vt:lpstr>Health monitoring</vt:lpstr>
      <vt:lpstr>PowerPoint-Präsentation</vt:lpstr>
    </vt:vector>
  </TitlesOfParts>
  <Company>Bundeskanzleramt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Veranstaltungstitel  zweizeilig max.</dc:title>
  <dc:creator>VOSTA, Edith</dc:creator>
  <cp:lastModifiedBy>Fellinger, Florian</cp:lastModifiedBy>
  <cp:revision>116</cp:revision>
  <cp:lastPrinted>2019-04-10T06:56:40Z</cp:lastPrinted>
  <dcterms:created xsi:type="dcterms:W3CDTF">2018-07-02T08:32:26Z</dcterms:created>
  <dcterms:modified xsi:type="dcterms:W3CDTF">2019-04-10T11:39:41Z</dcterms:modified>
</cp:coreProperties>
</file>