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handoutMasterIdLst>
    <p:handoutMasterId r:id="rId21"/>
  </p:handoutMasterIdLst>
  <p:sldIdLst>
    <p:sldId id="256" r:id="rId2"/>
    <p:sldId id="346" r:id="rId3"/>
    <p:sldId id="351" r:id="rId4"/>
    <p:sldId id="348" r:id="rId5"/>
    <p:sldId id="353" r:id="rId6"/>
    <p:sldId id="354" r:id="rId7"/>
    <p:sldId id="325" r:id="rId8"/>
    <p:sldId id="319" r:id="rId9"/>
    <p:sldId id="328" r:id="rId10"/>
    <p:sldId id="332" r:id="rId11"/>
    <p:sldId id="338" r:id="rId12"/>
    <p:sldId id="340" r:id="rId13"/>
    <p:sldId id="341" r:id="rId14"/>
    <p:sldId id="343" r:id="rId15"/>
    <p:sldId id="344" r:id="rId16"/>
    <p:sldId id="345" r:id="rId17"/>
    <p:sldId id="333" r:id="rId18"/>
    <p:sldId id="352" r:id="rId1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082"/>
    <p:restoredTop sz="94674"/>
  </p:normalViewPr>
  <p:slideViewPr>
    <p:cSldViewPr snapToGrid="0" snapToObjects="1">
      <p:cViewPr varScale="1">
        <p:scale>
          <a:sx n="87" d="100"/>
          <a:sy n="87" d="100"/>
        </p:scale>
        <p:origin x="147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E5857B7-2E51-3D43-981E-F74FE40B07A3}" type="datetimeFigureOut">
              <a:rPr lang="fr-FR" altLang="x-none"/>
              <a:pPr>
                <a:defRPr/>
              </a:pPr>
              <a:t>16/05/2018</a:t>
            </a:fld>
            <a:endParaRPr lang="en-GB" altLang="x-non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17F2FB-0AB5-C947-B7B9-3554869629F4}" type="slidenum">
              <a:rPr lang="fr-FR" altLang="x-none"/>
              <a:pPr>
                <a:defRPr/>
              </a:pPr>
              <a:t>‹N°›</a:t>
            </a:fld>
            <a:endParaRPr lang="en-GB" altLang="x-none"/>
          </a:p>
        </p:txBody>
      </p:sp>
    </p:spTree>
    <p:extLst>
      <p:ext uri="{BB962C8B-B14F-4D97-AF65-F5344CB8AC3E}">
        <p14:creationId xmlns:p14="http://schemas.microsoft.com/office/powerpoint/2010/main" val="2821900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hangingPunct="1">
              <a:defRPr sz="1200"/>
            </a:lvl1pPr>
          </a:lstStyle>
          <a:p>
            <a:pPr>
              <a:defRPr/>
            </a:pPr>
            <a:fld id="{FFCB56E5-8D22-8F48-AD70-52B801E137BC}" type="datetimeFigureOut">
              <a:rPr lang="fr-FR"/>
              <a:pPr>
                <a:defRPr/>
              </a:pPr>
              <a:t>16/05/2018</a:t>
            </a:fld>
            <a:endParaRPr lang="en-GB"/>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hangingPunct="1">
              <a:defRPr sz="1200"/>
            </a:lvl1pPr>
          </a:lstStyle>
          <a:p>
            <a:pPr>
              <a:defRPr/>
            </a:pPr>
            <a:fld id="{ED78B4E1-DFE6-B24A-9AEA-0DF0AA09A6A2}" type="slidenum">
              <a:rPr lang="fr-FR"/>
              <a:pPr>
                <a:defRPr/>
              </a:pPr>
              <a:t>‹N°›</a:t>
            </a:fld>
            <a:endParaRPr lang="en-GB"/>
          </a:p>
        </p:txBody>
      </p:sp>
    </p:spTree>
    <p:extLst>
      <p:ext uri="{BB962C8B-B14F-4D97-AF65-F5344CB8AC3E}">
        <p14:creationId xmlns:p14="http://schemas.microsoft.com/office/powerpoint/2010/main" val="3715552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78B4E1-DFE6-B24A-9AEA-0DF0AA09A6A2}" type="slidenum">
              <a:rPr lang="fr-FR" smtClean="0"/>
              <a:pPr>
                <a:defRPr/>
              </a:pPr>
              <a:t>1</a:t>
            </a:fld>
            <a:endParaRPr lang="en-GB"/>
          </a:p>
        </p:txBody>
      </p:sp>
    </p:spTree>
    <p:extLst>
      <p:ext uri="{BB962C8B-B14F-4D97-AF65-F5344CB8AC3E}">
        <p14:creationId xmlns:p14="http://schemas.microsoft.com/office/powerpoint/2010/main" val="114064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78B4E1-DFE6-B24A-9AEA-0DF0AA09A6A2}" type="slidenum">
              <a:rPr lang="fr-FR" smtClean="0"/>
              <a:pPr>
                <a:defRPr/>
              </a:pPr>
              <a:t>7</a:t>
            </a:fld>
            <a:endParaRPr lang="en-GB"/>
          </a:p>
        </p:txBody>
      </p:sp>
    </p:spTree>
    <p:extLst>
      <p:ext uri="{BB962C8B-B14F-4D97-AF65-F5344CB8AC3E}">
        <p14:creationId xmlns:p14="http://schemas.microsoft.com/office/powerpoint/2010/main" val="32460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78B4E1-DFE6-B24A-9AEA-0DF0AA09A6A2}" type="slidenum">
              <a:rPr lang="fr-FR" smtClean="0"/>
              <a:pPr>
                <a:defRPr/>
              </a:pPr>
              <a:t>18</a:t>
            </a:fld>
            <a:endParaRPr lang="en-GB"/>
          </a:p>
        </p:txBody>
      </p:sp>
    </p:spTree>
    <p:extLst>
      <p:ext uri="{BB962C8B-B14F-4D97-AF65-F5344CB8AC3E}">
        <p14:creationId xmlns:p14="http://schemas.microsoft.com/office/powerpoint/2010/main" val="40362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81C22720-BF50-9F44-A42E-AC8E0FEF17AD}" type="datetime2">
              <a:rPr lang="en-US" altLang="x-none"/>
              <a:pPr>
                <a:defRPr/>
              </a:pPr>
              <a:t>Wednesday, May 16, 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E57511-DD94-854D-BE8B-6A611CB3B592}" type="slidenum">
              <a:rPr lang="en-US" altLang="x-none"/>
              <a:pPr>
                <a:defRPr/>
              </a:pPr>
              <a:t>‹N°›</a:t>
            </a:fld>
            <a:endParaRPr lang="en-US" altLang="x-none"/>
          </a:p>
        </p:txBody>
      </p:sp>
    </p:spTree>
    <p:extLst>
      <p:ext uri="{BB962C8B-B14F-4D97-AF65-F5344CB8AC3E}">
        <p14:creationId xmlns:p14="http://schemas.microsoft.com/office/powerpoint/2010/main" val="121542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08541741-3015-4E4B-BD81-5E8F6EA75224}" type="datetime2">
              <a:rPr lang="en-US" altLang="x-none"/>
              <a:pPr>
                <a:defRPr/>
              </a:pPr>
              <a:t>Wednesday, May 16, 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B4AF7-8F90-DF42-80F3-CECB6CFAF817}" type="slidenum">
              <a:rPr lang="en-US" altLang="x-none"/>
              <a:pPr>
                <a:defRPr/>
              </a:pPr>
              <a:t>‹N°›</a:t>
            </a:fld>
            <a:endParaRPr lang="en-US" altLang="x-none"/>
          </a:p>
        </p:txBody>
      </p:sp>
    </p:spTree>
    <p:extLst>
      <p:ext uri="{BB962C8B-B14F-4D97-AF65-F5344CB8AC3E}">
        <p14:creationId xmlns:p14="http://schemas.microsoft.com/office/powerpoint/2010/main" val="109774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8E48EAD8-7060-A14C-ADE0-A10728D24963}" type="datetime2">
              <a:rPr lang="en-US" altLang="x-none"/>
              <a:pPr>
                <a:defRPr/>
              </a:pPr>
              <a:t>Wednesday, May 16, 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017EF-8A5A-B841-99B4-87C1B8AE7BE1}" type="slidenum">
              <a:rPr lang="en-US" altLang="x-none"/>
              <a:pPr>
                <a:defRPr/>
              </a:pPr>
              <a:t>‹N°›</a:t>
            </a:fld>
            <a:endParaRPr lang="en-US" altLang="x-none"/>
          </a:p>
        </p:txBody>
      </p:sp>
    </p:spTree>
    <p:extLst>
      <p:ext uri="{BB962C8B-B14F-4D97-AF65-F5344CB8AC3E}">
        <p14:creationId xmlns:p14="http://schemas.microsoft.com/office/powerpoint/2010/main" val="787666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6553200" y="6356350"/>
            <a:ext cx="2133600" cy="365125"/>
          </a:xfrm>
          <a:prstGeom prst="rect">
            <a:avLst/>
          </a:prstGeom>
        </p:spPr>
        <p:txBody>
          <a:bodyPr/>
          <a:lstStyle>
            <a:lvl1pPr>
              <a:defRPr>
                <a:latin typeface="Arial" charset="0"/>
                <a:cs typeface="+mn-cs"/>
              </a:defRPr>
            </a:lvl1pPr>
          </a:lstStyle>
          <a:p>
            <a:pPr>
              <a:defRPr/>
            </a:pPr>
            <a:fld id="{14AB1A86-CD4F-4D91-AEB0-D92C4CA18302}" type="slidenum">
              <a:rPr lang="fr-FR"/>
              <a:pPr>
                <a:defRPr/>
              </a:pPr>
              <a:t>‹N°›</a:t>
            </a:fld>
            <a:endParaRPr lang="fr-FR"/>
          </a:p>
        </p:txBody>
      </p:sp>
    </p:spTree>
    <p:extLst>
      <p:ext uri="{BB962C8B-B14F-4D97-AF65-F5344CB8AC3E}">
        <p14:creationId xmlns:p14="http://schemas.microsoft.com/office/powerpoint/2010/main" val="86392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80F625D5-7A81-804D-B38E-C295844F55C3}" type="datetime2">
              <a:rPr lang="en-US" altLang="x-none"/>
              <a:pPr>
                <a:defRPr/>
              </a:pPr>
              <a:t>Wednesday, May 16, 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2F9EC-B813-CD42-83AE-9E210DE4D326}" type="slidenum">
              <a:rPr lang="en-US" altLang="x-none"/>
              <a:pPr>
                <a:defRPr/>
              </a:pPr>
              <a:t>‹N°›</a:t>
            </a:fld>
            <a:endParaRPr lang="en-US" altLang="x-none"/>
          </a:p>
        </p:txBody>
      </p:sp>
    </p:spTree>
    <p:extLst>
      <p:ext uri="{BB962C8B-B14F-4D97-AF65-F5344CB8AC3E}">
        <p14:creationId xmlns:p14="http://schemas.microsoft.com/office/powerpoint/2010/main" val="131422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fr-FR"/>
              <a:t>Cliquez et modifiez le titre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18D535E4-75AB-0A41-9AA6-171B1267AC0A}" type="datetime2">
              <a:rPr lang="en-US" altLang="x-none"/>
              <a:pPr>
                <a:defRPr/>
              </a:pPr>
              <a:t>Wednesday, May 16, 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728B15-665F-104B-8C97-C507E471FC7D}" type="slidenum">
              <a:rPr lang="en-US" altLang="x-none"/>
              <a:pPr>
                <a:defRPr/>
              </a:pPr>
              <a:t>‹N°›</a:t>
            </a:fld>
            <a:endParaRPr lang="en-US" altLang="x-none"/>
          </a:p>
        </p:txBody>
      </p:sp>
    </p:spTree>
    <p:extLst>
      <p:ext uri="{BB962C8B-B14F-4D97-AF65-F5344CB8AC3E}">
        <p14:creationId xmlns:p14="http://schemas.microsoft.com/office/powerpoint/2010/main" val="8674757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58E63FE-87E9-AE4A-82D2-760EBA7C6133}" type="datetime2">
              <a:rPr lang="en-US" altLang="x-none"/>
              <a:pPr>
                <a:defRPr/>
              </a:pPr>
              <a:t>Wednesday, May 16, 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B7BE4C-721B-C246-88F5-18A42BE98069}" type="slidenum">
              <a:rPr lang="en-US" altLang="x-none"/>
              <a:pPr>
                <a:defRPr/>
              </a:pPr>
              <a:t>‹N°›</a:t>
            </a:fld>
            <a:endParaRPr lang="en-US" altLang="x-none"/>
          </a:p>
        </p:txBody>
      </p:sp>
    </p:spTree>
    <p:extLst>
      <p:ext uri="{BB962C8B-B14F-4D97-AF65-F5344CB8AC3E}">
        <p14:creationId xmlns:p14="http://schemas.microsoft.com/office/powerpoint/2010/main" val="128483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331FF265-F1EC-9548-8AB7-4F4B14B43103}" type="datetime2">
              <a:rPr lang="en-US" altLang="x-none"/>
              <a:pPr>
                <a:defRPr/>
              </a:pPr>
              <a:t>Wednesday, May 16, 2018</a:t>
            </a:fld>
            <a:endParaRPr lang="en-US" altLang="x-none"/>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E71DE8A6-9C16-9741-84F0-34FE0EED061B}" type="slidenum">
              <a:rPr lang="en-US" altLang="x-none"/>
              <a:pPr>
                <a:defRPr/>
              </a:pPr>
              <a:t>‹N°›</a:t>
            </a:fld>
            <a:endParaRPr lang="en-US" altLang="x-none"/>
          </a:p>
        </p:txBody>
      </p:sp>
    </p:spTree>
    <p:extLst>
      <p:ext uri="{BB962C8B-B14F-4D97-AF65-F5344CB8AC3E}">
        <p14:creationId xmlns:p14="http://schemas.microsoft.com/office/powerpoint/2010/main" val="39762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Date Placeholder 3"/>
          <p:cNvSpPr>
            <a:spLocks noGrp="1"/>
          </p:cNvSpPr>
          <p:nvPr>
            <p:ph type="dt" sz="half" idx="10"/>
          </p:nvPr>
        </p:nvSpPr>
        <p:spPr/>
        <p:txBody>
          <a:bodyPr/>
          <a:lstStyle>
            <a:lvl1pPr>
              <a:defRPr/>
            </a:lvl1pPr>
          </a:lstStyle>
          <a:p>
            <a:pPr>
              <a:defRPr/>
            </a:pPr>
            <a:fld id="{97049BE5-B31E-6847-B67E-E17CA0601270}" type="datetime2">
              <a:rPr lang="en-US" altLang="x-none"/>
              <a:pPr>
                <a:defRPr/>
              </a:pPr>
              <a:t>Wednesday, May 16, 2018</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68FF12-BAFD-9048-A6ED-7B25D5DB0B39}" type="slidenum">
              <a:rPr lang="en-US" altLang="x-none"/>
              <a:pPr>
                <a:defRPr/>
              </a:pPr>
              <a:t>‹N°›</a:t>
            </a:fld>
            <a:endParaRPr lang="en-US" altLang="x-none"/>
          </a:p>
        </p:txBody>
      </p:sp>
    </p:spTree>
    <p:extLst>
      <p:ext uri="{BB962C8B-B14F-4D97-AF65-F5344CB8AC3E}">
        <p14:creationId xmlns:p14="http://schemas.microsoft.com/office/powerpoint/2010/main" val="130090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27829B-2451-FE4B-B0B8-0E13BA58215A}" type="datetime2">
              <a:rPr lang="en-US" altLang="x-none"/>
              <a:pPr>
                <a:defRPr/>
              </a:pPr>
              <a:t>Wednesday, May 16, 2018</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31C422-3A2E-2042-B148-C7CFCF53EADF}" type="slidenum">
              <a:rPr lang="en-US" altLang="x-none"/>
              <a:pPr>
                <a:defRPr/>
              </a:pPr>
              <a:t>‹N°›</a:t>
            </a:fld>
            <a:endParaRPr lang="en-US" altLang="x-none"/>
          </a:p>
        </p:txBody>
      </p:sp>
    </p:spTree>
    <p:extLst>
      <p:ext uri="{BB962C8B-B14F-4D97-AF65-F5344CB8AC3E}">
        <p14:creationId xmlns:p14="http://schemas.microsoft.com/office/powerpoint/2010/main" val="71063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Date Placeholder 4"/>
          <p:cNvSpPr>
            <a:spLocks noGrp="1"/>
          </p:cNvSpPr>
          <p:nvPr>
            <p:ph type="dt" sz="half" idx="10"/>
          </p:nvPr>
        </p:nvSpPr>
        <p:spPr/>
        <p:txBody>
          <a:bodyPr/>
          <a:lstStyle>
            <a:lvl1pPr>
              <a:defRPr/>
            </a:lvl1pPr>
          </a:lstStyle>
          <a:p>
            <a:pPr>
              <a:defRPr/>
            </a:pPr>
            <a:fld id="{0186C685-CD64-D042-B8FD-15AC9380937C}" type="datetime2">
              <a:rPr lang="en-US" altLang="x-none"/>
              <a:pPr>
                <a:defRPr/>
              </a:pPr>
              <a:t>Wednesday, May 16, 2018</a:t>
            </a:fld>
            <a:endParaRPr lang="en-US" altLang="x-none"/>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259079A-61B9-B140-B854-323C98D58A05}" type="slidenum">
              <a:rPr lang="en-US" altLang="x-none"/>
              <a:pPr>
                <a:defRPr/>
              </a:pPr>
              <a:t>‹N°›</a:t>
            </a:fld>
            <a:endParaRPr lang="en-US" altLang="x-none"/>
          </a:p>
        </p:txBody>
      </p:sp>
    </p:spTree>
    <p:extLst>
      <p:ext uri="{BB962C8B-B14F-4D97-AF65-F5344CB8AC3E}">
        <p14:creationId xmlns:p14="http://schemas.microsoft.com/office/powerpoint/2010/main" val="209912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fr-FR"/>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D9C7DEBA-921F-E441-AE36-B242C94280C8}" type="datetime2">
              <a:rPr lang="en-US" altLang="x-none"/>
              <a:pPr>
                <a:defRPr/>
              </a:pPr>
              <a:t>Wednesday, May 16, 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1B6250-4AC6-A24D-B0EE-F37ABDD45D33}" type="slidenum">
              <a:rPr lang="en-US" altLang="x-none"/>
              <a:pPr>
                <a:defRPr/>
              </a:pPr>
              <a:t>‹N°›</a:t>
            </a:fld>
            <a:endParaRPr lang="en-US" altLang="x-none"/>
          </a:p>
        </p:txBody>
      </p:sp>
    </p:spTree>
    <p:extLst>
      <p:ext uri="{BB962C8B-B14F-4D97-AF65-F5344CB8AC3E}">
        <p14:creationId xmlns:p14="http://schemas.microsoft.com/office/powerpoint/2010/main" val="148057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A947D03F-2B35-3441-99BD-A6C8A5611B3D}" type="datetime2">
              <a:rPr lang="en-US" altLang="x-none"/>
              <a:pPr>
                <a:defRPr/>
              </a:pPr>
              <a:t>Wednesday, May 16, 2018</a:t>
            </a:fld>
            <a:endParaRPr lang="en-US" altLang="x-none"/>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D84C7EC3-BA94-394A-A78D-D23C822AA0AE}" type="slidenum">
              <a:rPr lang="en-US" altLang="x-none"/>
              <a:pPr>
                <a:defRPr/>
              </a:pPr>
              <a:t>‹N°›</a:t>
            </a:fld>
            <a:endParaRPr lang="en-US" altLang="x-none"/>
          </a:p>
        </p:txBody>
      </p:sp>
    </p:spTree>
  </p:cSld>
  <p:clrMap bg1="lt1" tx1="dk1" bg2="lt2" tx2="dk2" accent1="accent1" accent2="accent2" accent3="accent3" accent4="accent4" accent5="accent5" accent6="accent6" hlink="hlink" folHlink="folHlink"/>
  <p:sldLayoutIdLst>
    <p:sldLayoutId id="2147484418" r:id="rId1"/>
    <p:sldLayoutId id="2147484411" r:id="rId2"/>
    <p:sldLayoutId id="2147484419" r:id="rId3"/>
    <p:sldLayoutId id="2147484412" r:id="rId4"/>
    <p:sldLayoutId id="2147484420" r:id="rId5"/>
    <p:sldLayoutId id="2147484413" r:id="rId6"/>
    <p:sldLayoutId id="2147484414" r:id="rId7"/>
    <p:sldLayoutId id="2147484421" r:id="rId8"/>
    <p:sldLayoutId id="2147484415" r:id="rId9"/>
    <p:sldLayoutId id="2147484416" r:id="rId10"/>
    <p:sldLayoutId id="2147484417" r:id="rId11"/>
    <p:sldLayoutId id="2147484422" r:id="rId12"/>
  </p:sldLayoutIdLst>
  <p:hf sldNum="0" hdr="0" ftr="0" dt="0"/>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06525"/>
            <a:ext cx="8259763" cy="1927225"/>
          </a:xfrm>
        </p:spPr>
        <p:txBody>
          <a:bodyPr wrap="square" numCol="1" anchorCtr="0" compatLnSpc="1">
            <a:prstTxWarp prst="textNoShape">
              <a:avLst/>
            </a:prstTxWarp>
          </a:bodyPr>
          <a:lstStyle/>
          <a:p>
            <a:pPr eaLnBrk="1" hangingPunct="1">
              <a:defRPr/>
            </a:pPr>
            <a:br/>
            <a:r>
              <a:rPr lang="fr-FR" altLang="x-none" sz="4400" cap="none" dirty="0"/>
              <a:t>Humans, Animals &amp; Society</a:t>
            </a:r>
            <a:br/>
            <a:r>
              <a:rPr lang="fr-FR" altLang="x-none" sz="2400" i="1" cap="none" dirty="0"/>
              <a:t>A forum for a humanist ethic  </a:t>
            </a:r>
            <a:endParaRPr lang="en-GB" altLang="x-none" i="1" cap="none" dirty="0">
              <a:ea typeface="ＭＳ Ｐゴシック" charset="-128"/>
            </a:endParaRPr>
          </a:p>
        </p:txBody>
      </p:sp>
      <p:sp>
        <p:nvSpPr>
          <p:cNvPr id="15362" name="Sous-titre 2"/>
          <p:cNvSpPr>
            <a:spLocks noGrp="1"/>
          </p:cNvSpPr>
          <p:nvPr>
            <p:ph type="subTitle" idx="1"/>
          </p:nvPr>
        </p:nvSpPr>
        <p:spPr>
          <a:xfrm>
            <a:off x="685800" y="3505200"/>
            <a:ext cx="7848600" cy="1723292"/>
          </a:xfrm>
        </p:spPr>
        <p:txBody>
          <a:bodyPr/>
          <a:lstStyle/>
          <a:p>
            <a:pPr eaLnBrk="1" hangingPunct="1"/>
            <a:r>
              <a:rPr lang="fr-FR" altLang="fr-FR" b="1" dirty="0">
                <a:solidFill>
                  <a:schemeClr val="accent2"/>
                </a:solidFill>
              </a:rPr>
              <a:t>CLITRAVI General Assembly</a:t>
            </a:r>
          </a:p>
          <a:p>
            <a:pPr eaLnBrk="1" hangingPunct="1"/>
            <a:r>
              <a:rPr lang="fr-FR" altLang="fr-FR" b="1" dirty="0">
                <a:solidFill>
                  <a:schemeClr val="accent2"/>
                </a:solidFill>
              </a:rPr>
              <a:t>Dubrovnik, 17 May 2018</a:t>
            </a:r>
          </a:p>
          <a:p>
            <a:pPr eaLnBrk="1" hangingPunct="1"/>
            <a:endParaRPr lang="en-GB" altLang="fr-FR" b="1" dirty="0">
              <a:solidFill>
                <a:schemeClr val="accent2"/>
              </a:solidFill>
              <a:ea typeface="ＭＳ Ｐゴシック" charset="-128"/>
            </a:endParaRPr>
          </a:p>
        </p:txBody>
      </p:sp>
      <p:pic>
        <p:nvPicPr>
          <p:cNvPr id="15364" name="Image 5"/>
          <p:cNvPicPr>
            <a:picLocks noChangeAspect="1"/>
          </p:cNvPicPr>
          <p:nvPr/>
        </p:nvPicPr>
        <p:blipFill>
          <a:blip r:embed="rId3">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D7EAA92-8268-4F9F-B562-B900D87FAE48}"/>
              </a:ext>
            </a:extLst>
          </p:cNvPr>
          <p:cNvSpPr/>
          <p:nvPr/>
        </p:nvSpPr>
        <p:spPr>
          <a:xfrm>
            <a:off x="2332892" y="5531534"/>
            <a:ext cx="5931877" cy="369332"/>
          </a:xfrm>
          <a:prstGeom prst="rect">
            <a:avLst/>
          </a:prstGeom>
        </p:spPr>
        <p:txBody>
          <a:bodyPr wrap="square">
            <a:spAutoFit/>
          </a:bodyPr>
          <a:lstStyle/>
          <a:p>
            <a:pPr algn="r" eaLnBrk="1" hangingPunct="1"/>
            <a:r>
              <a:rPr lang="fr-FR" altLang="fr-FR" b="1" i="1" dirty="0">
                <a:solidFill>
                  <a:schemeClr val="accent2"/>
                </a:solidFill>
              </a:rPr>
              <a:t>Dr Bernard VALLAT, President of FICT, France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Espace réservé du contenu 2"/>
          <p:cNvSpPr>
            <a:spLocks noGrp="1"/>
          </p:cNvSpPr>
          <p:nvPr>
            <p:ph idx="1"/>
          </p:nvPr>
        </p:nvSpPr>
        <p:spPr>
          <a:xfrm>
            <a:off x="219075" y="1060623"/>
            <a:ext cx="8850313" cy="5600700"/>
          </a:xfrm>
        </p:spPr>
        <p:txBody>
          <a:bodyPr/>
          <a:lstStyle/>
          <a:p>
            <a:pPr marL="0" indent="0" algn="just" eaLnBrk="1" hangingPunct="1">
              <a:buFont typeface="Arial" charset="0"/>
              <a:buNone/>
            </a:pPr>
            <a:endParaRPr lang="en-GB" altLang="fr-FR" dirty="0">
              <a:ea typeface="ＭＳ Ｐゴシック" charset="-128"/>
            </a:endParaRPr>
          </a:p>
          <a:p>
            <a:pPr marL="0" indent="0" algn="just" eaLnBrk="1" hangingPunct="1">
              <a:buFont typeface="Arial" charset="0"/>
              <a:buNone/>
            </a:pPr>
            <a:r>
              <a:rPr lang="fr-FR" altLang="fr-FR" sz="2000" dirty="0"/>
              <a:t>Following the various meetings held in 2017 with members of the </a:t>
            </a:r>
            <a:r>
              <a:rPr lang="fr-FR" altLang="fr-FR" sz="2000" dirty="0" err="1"/>
              <a:t>scientific</a:t>
            </a:r>
            <a:r>
              <a:rPr lang="fr-FR" altLang="fr-FR" sz="2000" dirty="0"/>
              <a:t> </a:t>
            </a:r>
            <a:r>
              <a:rPr lang="fr-FR" altLang="fr-FR" sz="2000" dirty="0" err="1"/>
              <a:t>committee</a:t>
            </a:r>
            <a:r>
              <a:rPr lang="fr-FR" altLang="fr-FR" sz="2000" dirty="0"/>
              <a:t>, the Forum is now in a position to produce language elements on the different aspects of human-animal relations, thereby informing our ideological position:</a:t>
            </a:r>
          </a:p>
          <a:p>
            <a:pPr marL="0" indent="0" algn="just" eaLnBrk="1" hangingPunct="1">
              <a:buFont typeface="Arial" charset="0"/>
              <a:buNone/>
            </a:pPr>
            <a:endParaRPr lang="en-GB" altLang="fr-FR" sz="2000" dirty="0">
              <a:ea typeface="ＭＳ Ｐゴシック" charset="-128"/>
            </a:endParaRPr>
          </a:p>
          <a:p>
            <a:pPr algn="just" eaLnBrk="1" hangingPunct="1">
              <a:buFontTx/>
              <a:buChar char="-"/>
            </a:pPr>
            <a:r>
              <a:rPr lang="fr-FR" altLang="fr-FR" sz="2000" dirty="0"/>
              <a:t>Philosophical brief</a:t>
            </a:r>
          </a:p>
          <a:p>
            <a:pPr algn="just" eaLnBrk="1" hangingPunct="1">
              <a:buFontTx/>
              <a:buChar char="-"/>
            </a:pPr>
            <a:r>
              <a:rPr lang="fr-FR" altLang="fr-FR" sz="2000" dirty="0"/>
              <a:t>Legal brief</a:t>
            </a:r>
          </a:p>
          <a:p>
            <a:pPr algn="just" eaLnBrk="1" hangingPunct="1">
              <a:buFontTx/>
              <a:buChar char="-"/>
            </a:pPr>
            <a:r>
              <a:rPr lang="fr-FR" altLang="fr-FR" sz="2000" dirty="0"/>
              <a:t>Scientific brief </a:t>
            </a:r>
          </a:p>
          <a:p>
            <a:pPr marL="0" indent="0" eaLnBrk="1" hangingPunct="1">
              <a:buFont typeface="Arial" charset="0"/>
              <a:buNone/>
            </a:pPr>
            <a:endParaRPr lang="en-GB" altLang="fr-FR" sz="1000" dirty="0">
              <a:ea typeface="ＭＳ Ｐゴシック" charset="-128"/>
            </a:endParaRPr>
          </a:p>
          <a:p>
            <a:pPr marL="0" indent="0" eaLnBrk="1" hangingPunct="1">
              <a:buFont typeface="Arial" charset="0"/>
              <a:buNone/>
            </a:pPr>
            <a:endParaRPr lang="en-GB" altLang="fr-FR" sz="1000" dirty="0">
              <a:ea typeface="ＭＳ Ｐゴシック" charset="-128"/>
            </a:endParaRPr>
          </a:p>
          <a:p>
            <a:pPr marL="0" indent="0" eaLnBrk="1" hangingPunct="1">
              <a:buFont typeface="Wingdings" charset="2"/>
              <a:buChar char="q"/>
            </a:pPr>
            <a:r>
              <a:rPr lang="fr-FR" altLang="fr-FR" sz="2000" dirty="0"/>
              <a:t> These different elements can be used to react to falsehoods and other attacks by animal rights activists.</a:t>
            </a:r>
          </a:p>
          <a:p>
            <a:pPr marL="0" indent="0" eaLnBrk="1" hangingPunct="1">
              <a:buFont typeface="Wingdings" charset="2"/>
              <a:buChar char="q"/>
            </a:pPr>
            <a:endParaRPr lang="en-GB" altLang="fr-FR" sz="2000" dirty="0">
              <a:ea typeface="ＭＳ Ｐゴシック" charset="-128"/>
            </a:endParaRPr>
          </a:p>
          <a:p>
            <a:pPr marL="0" indent="0" eaLnBrk="1" hangingPunct="1">
              <a:buFont typeface="Wingdings" charset="2"/>
              <a:buChar char="q"/>
            </a:pPr>
            <a:r>
              <a:rPr lang="fr-FR" altLang="fr-FR" sz="2000" dirty="0"/>
              <a:t> A </a:t>
            </a:r>
            <a:r>
              <a:rPr lang="fr-FR" altLang="fr-FR" sz="2000" dirty="0" err="1"/>
              <a:t>scientific</a:t>
            </a:r>
            <a:r>
              <a:rPr lang="fr-FR" altLang="fr-FR" sz="2000" dirty="0"/>
              <a:t> </a:t>
            </a:r>
            <a:r>
              <a:rPr lang="fr-FR" altLang="fr-FR" sz="2000" dirty="0" err="1"/>
              <a:t>committee</a:t>
            </a:r>
            <a:r>
              <a:rPr lang="fr-FR" altLang="fr-FR" sz="2000" dirty="0"/>
              <a:t> forum may be unveiled during the course of the year.</a:t>
            </a: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p:txBody>
      </p:sp>
      <p:sp>
        <p:nvSpPr>
          <p:cNvPr id="41987" name="Rectangle 8"/>
          <p:cNvSpPr>
            <a:spLocks noChangeArrowheads="1"/>
          </p:cNvSpPr>
          <p:nvPr/>
        </p:nvSpPr>
        <p:spPr bwMode="auto">
          <a:xfrm>
            <a:off x="293688" y="538163"/>
            <a:ext cx="87757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Tx/>
              <a:buNone/>
            </a:pPr>
            <a:r>
              <a:rPr lang="fr-FR" altLang="fr-FR" sz="3600" dirty="0">
                <a:solidFill>
                  <a:schemeClr val="tx2"/>
                </a:solidFill>
              </a:rPr>
              <a:t>Assembling language elements</a:t>
            </a:r>
          </a:p>
          <a:p>
            <a:pPr eaLnBrk="1" hangingPunct="1">
              <a:spcBef>
                <a:spcPct val="0"/>
              </a:spcBef>
              <a:buClrTx/>
              <a:buSzTx/>
              <a:buFontTx/>
              <a:buNone/>
            </a:pPr>
            <a:endParaRPr lang="en-GB" altLang="fr-FR" sz="4000" dirty="0">
              <a:solidFill>
                <a:schemeClr val="tx2"/>
              </a:solidFill>
            </a:endParaRPr>
          </a:p>
        </p:txBody>
      </p:sp>
    </p:spTree>
    <p:extLst>
      <p:ext uri="{BB962C8B-B14F-4D97-AF65-F5344CB8AC3E}">
        <p14:creationId xmlns:p14="http://schemas.microsoft.com/office/powerpoint/2010/main" val="165251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3"/>
          <p:cNvSpPr>
            <a:spLocks noGrp="1"/>
          </p:cNvSpPr>
          <p:nvPr>
            <p:ph type="sldNum" sz="quarter" idx="10"/>
          </p:nvPr>
        </p:nvSpPr>
        <p:spPr bwMode="auto">
          <a:xfrm>
            <a:off x="8243888" y="6400800"/>
            <a:ext cx="9001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E5A083E-6F7F-4DC4-8851-727423E32795}" type="slidenum">
              <a:rPr lang="fr-FR" altLang="fr-FR" sz="1100" smtClean="0"/>
              <a:pPr algn="r" eaLnBrk="1" hangingPunct="1"/>
              <a:t>11</a:t>
            </a:fld>
            <a:endParaRPr lang="en-GB" altLang="fr-FR" sz="1100"/>
          </a:p>
        </p:txBody>
      </p:sp>
      <p:sp>
        <p:nvSpPr>
          <p:cNvPr id="28675" name="ZoneTexte 2"/>
          <p:cNvSpPr txBox="1">
            <a:spLocks noChangeArrowheads="1"/>
          </p:cNvSpPr>
          <p:nvPr/>
        </p:nvSpPr>
        <p:spPr bwMode="auto">
          <a:xfrm>
            <a:off x="1121584" y="1999942"/>
            <a:ext cx="77057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3600" dirty="0">
                <a:solidFill>
                  <a:schemeClr val="tx2"/>
                </a:solidFill>
                <a:latin typeface="Arial" charset="0"/>
              </a:rPr>
              <a:t>A first proactive public announcement in the media to</a:t>
            </a:r>
            <a:br>
              <a:rPr lang="fr-FR" altLang="fr-FR" sz="3600" dirty="0">
                <a:solidFill>
                  <a:schemeClr val="tx2"/>
                </a:solidFill>
                <a:latin typeface="Arial" charset="0"/>
              </a:rPr>
            </a:br>
            <a:r>
              <a:rPr lang="fr-FR" altLang="fr-FR" sz="3600" dirty="0">
                <a:solidFill>
                  <a:schemeClr val="tx2"/>
                </a:solidFill>
                <a:latin typeface="Arial" charset="0"/>
              </a:rPr>
              <a:t>kick-</a:t>
            </a:r>
            <a:r>
              <a:rPr lang="fr-FR" altLang="fr-FR" sz="3600" dirty="0" err="1">
                <a:solidFill>
                  <a:schemeClr val="tx2"/>
                </a:solidFill>
                <a:latin typeface="Arial" charset="0"/>
              </a:rPr>
              <a:t>start</a:t>
            </a:r>
            <a:r>
              <a:rPr lang="fr-FR" altLang="fr-FR" sz="3600" dirty="0">
                <a:solidFill>
                  <a:schemeClr val="tx2"/>
                </a:solidFill>
                <a:latin typeface="Arial" charset="0"/>
              </a:rPr>
              <a:t> the debate and promote our vision on the issue</a:t>
            </a:r>
          </a:p>
        </p:txBody>
      </p:sp>
    </p:spTree>
    <p:extLst>
      <p:ext uri="{BB962C8B-B14F-4D97-AF65-F5344CB8AC3E}">
        <p14:creationId xmlns:p14="http://schemas.microsoft.com/office/powerpoint/2010/main" val="90584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Espace réservé du contenu 2"/>
          <p:cNvSpPr>
            <a:spLocks noGrp="1"/>
          </p:cNvSpPr>
          <p:nvPr>
            <p:ph idx="1"/>
          </p:nvPr>
        </p:nvSpPr>
        <p:spPr>
          <a:xfrm>
            <a:off x="219075" y="1574331"/>
            <a:ext cx="8850313" cy="5600700"/>
          </a:xfrm>
        </p:spPr>
        <p:txBody>
          <a:bodyPr/>
          <a:lstStyle/>
          <a:p>
            <a:pPr marL="0" indent="0" algn="just" eaLnBrk="1" hangingPunct="1">
              <a:buNone/>
            </a:pPr>
            <a:r>
              <a:rPr lang="fr-FR" altLang="fr-FR" sz="2000" u="sng" dirty="0"/>
              <a:t>Content creation:</a:t>
            </a:r>
          </a:p>
          <a:p>
            <a:pPr marL="0" indent="0" algn="just" eaLnBrk="1" hangingPunct="1">
              <a:buNone/>
            </a:pPr>
            <a:endParaRPr lang="en-GB" altLang="fr-FR" sz="2000" u="sng" dirty="0">
              <a:ea typeface="ＭＳ Ｐゴシック" charset="-128"/>
            </a:endParaRPr>
          </a:p>
          <a:p>
            <a:pPr algn="just" eaLnBrk="1" hangingPunct="1">
              <a:buFont typeface="Wingdings" charset="2"/>
              <a:buChar char="q"/>
            </a:pPr>
            <a:r>
              <a:rPr lang="fr-FR" altLang="fr-FR" sz="2000" dirty="0"/>
              <a:t>Today vegans represent only 0.5% of the French population and vegetarians represent around 3%. However, the damage they cause is inversely proportional.</a:t>
            </a:r>
          </a:p>
          <a:p>
            <a:pPr algn="just" eaLnBrk="1" hangingPunct="1">
              <a:buFont typeface="Wingdings" charset="2"/>
              <a:buChar char="q"/>
            </a:pPr>
            <a:r>
              <a:rPr lang="fr-FR" altLang="fr-FR" sz="2000" dirty="0"/>
              <a:t>In mid-May we will therefore present a major survey to raise awareness of how French people feel about their relationship with animals.</a:t>
            </a:r>
          </a:p>
          <a:p>
            <a:pPr algn="just" eaLnBrk="1" hangingPunct="1">
              <a:buFont typeface="Wingdings" charset="2"/>
              <a:buChar char="q"/>
            </a:pPr>
            <a:r>
              <a:rPr lang="fr-FR" sz="2000" dirty="0"/>
              <a:t>Obtain an honest and non-partisan picture of human-animal relations in order to build factual arguments backed by figures.</a:t>
            </a:r>
          </a:p>
          <a:p>
            <a:pPr algn="just" eaLnBrk="1" hangingPunct="1">
              <a:buFont typeface="Wingdings" charset="2"/>
              <a:buChar char="q"/>
            </a:pPr>
            <a:endParaRPr lang="en-GB" sz="2000" dirty="0"/>
          </a:p>
          <a:p>
            <a:pPr algn="just" eaLnBrk="1" hangingPunct="1">
              <a:buFont typeface="Wingdings" charset="2"/>
              <a:buChar char="q"/>
            </a:pPr>
            <a:r>
              <a:rPr lang="fr-FR" altLang="fr-FR" sz="2000" dirty="0">
                <a:solidFill>
                  <a:srgbClr val="FF0000"/>
                </a:solidFill>
              </a:rPr>
              <a:t>The results of this study will be presented to </a:t>
            </a:r>
            <a:r>
              <a:rPr lang="fr-FR" altLang="fr-FR" sz="2000" dirty="0" err="1">
                <a:solidFill>
                  <a:srgbClr val="FF0000"/>
                </a:solidFill>
              </a:rPr>
              <a:t>parliamentarians</a:t>
            </a:r>
            <a:r>
              <a:rPr lang="fr-FR" altLang="fr-FR" sz="2000" dirty="0">
                <a:solidFill>
                  <a:srgbClr val="FF0000"/>
                </a:solidFill>
              </a:rPr>
              <a:t> </a:t>
            </a:r>
            <a:r>
              <a:rPr lang="fr-FR" altLang="fr-FR" sz="2000" dirty="0" err="1">
                <a:solidFill>
                  <a:srgbClr val="FF0000"/>
                </a:solidFill>
              </a:rPr>
              <a:t>when</a:t>
            </a:r>
            <a:r>
              <a:rPr lang="fr-FR" altLang="fr-FR" sz="2000" dirty="0">
                <a:solidFill>
                  <a:srgbClr val="FF0000"/>
                </a:solidFill>
              </a:rPr>
              <a:t> they come to vote on the food summit (EGA) draft legislation</a:t>
            </a:r>
          </a:p>
          <a:p>
            <a:pPr marL="0" indent="0" eaLnBrk="1" hangingPunct="1">
              <a:buFont typeface="Arial" charset="0"/>
              <a:buNone/>
            </a:pPr>
            <a:endParaRPr lang="en-GB" altLang="fr-FR" sz="1000" dirty="0">
              <a:ea typeface="ＭＳ Ｐゴシック" charset="-128"/>
            </a:endParaRPr>
          </a:p>
          <a:p>
            <a:pPr marL="0" indent="0" eaLnBrk="1" hangingPunct="1">
              <a:buFont typeface="Wingdings" charset="2"/>
              <a:buChar char="q"/>
            </a:pPr>
            <a:endParaRPr lang="en-GB" altLang="fr-FR" sz="2000"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p:txBody>
      </p:sp>
      <p:sp>
        <p:nvSpPr>
          <p:cNvPr id="41987" name="Rectangle 8"/>
          <p:cNvSpPr>
            <a:spLocks noChangeArrowheads="1"/>
          </p:cNvSpPr>
          <p:nvPr/>
        </p:nvSpPr>
        <p:spPr bwMode="auto">
          <a:xfrm>
            <a:off x="293688" y="404599"/>
            <a:ext cx="87757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Tx/>
              <a:buNone/>
            </a:pPr>
            <a:r>
              <a:rPr lang="fr-FR" altLang="fr-FR" sz="3600" dirty="0">
                <a:solidFill>
                  <a:schemeClr val="tx2"/>
                </a:solidFill>
              </a:rPr>
              <a:t>Raising awareness of French people's opinions on human-animal relations</a:t>
            </a:r>
          </a:p>
          <a:p>
            <a:pPr eaLnBrk="1" hangingPunct="1">
              <a:spcBef>
                <a:spcPct val="0"/>
              </a:spcBef>
              <a:buClrTx/>
              <a:buSzTx/>
              <a:buFontTx/>
              <a:buNone/>
            </a:pPr>
            <a:endParaRPr lang="en-GB" altLang="fr-FR" sz="2000" u="sng" dirty="0">
              <a:latin typeface="+mn-lt"/>
            </a:endParaRPr>
          </a:p>
        </p:txBody>
      </p:sp>
    </p:spTree>
    <p:extLst>
      <p:ext uri="{BB962C8B-B14F-4D97-AF65-F5344CB8AC3E}">
        <p14:creationId xmlns:p14="http://schemas.microsoft.com/office/powerpoint/2010/main" val="144839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Espace réservé du contenu 2"/>
          <p:cNvSpPr>
            <a:spLocks noGrp="1"/>
          </p:cNvSpPr>
          <p:nvPr>
            <p:ph idx="1"/>
          </p:nvPr>
        </p:nvSpPr>
        <p:spPr>
          <a:xfrm>
            <a:off x="219075" y="1779814"/>
            <a:ext cx="8850313" cy="5600700"/>
          </a:xfrm>
        </p:spPr>
        <p:txBody>
          <a:bodyPr/>
          <a:lstStyle/>
          <a:p>
            <a:pPr marL="0" indent="0" algn="just" eaLnBrk="1" hangingPunct="1">
              <a:buNone/>
            </a:pPr>
            <a:r>
              <a:rPr lang="fr-FR" altLang="fr-FR" sz="1800" u="sng" dirty="0"/>
              <a:t>A first public announcement to the media:</a:t>
            </a:r>
          </a:p>
          <a:p>
            <a:pPr marL="0" indent="0" algn="just" eaLnBrk="1" hangingPunct="1">
              <a:buNone/>
            </a:pPr>
            <a:endParaRPr lang="en-GB" altLang="fr-FR" sz="1800" u="sng" dirty="0">
              <a:ea typeface="ＭＳ Ｐゴシック" charset="-128"/>
            </a:endParaRPr>
          </a:p>
          <a:p>
            <a:pPr marL="0" indent="0" algn="just" eaLnBrk="1" hangingPunct="1">
              <a:buFont typeface="Arial" charset="0"/>
              <a:buNone/>
            </a:pPr>
            <a:r>
              <a:rPr lang="fr-FR" altLang="fr-FR" sz="1800" dirty="0"/>
              <a:t>For many years, the media (newspapers, radio, etc.) have given a voice to vegan ideas without providing real counter-arguments. </a:t>
            </a:r>
          </a:p>
          <a:p>
            <a:pPr marL="0" indent="0" algn="just" eaLnBrk="1" hangingPunct="1">
              <a:buFont typeface="Arial" charset="0"/>
              <a:buNone/>
            </a:pPr>
            <a:endParaRPr lang="en-GB" altLang="fr-FR" sz="1800" dirty="0">
              <a:ea typeface="ＭＳ Ｐゴシック" charset="-128"/>
            </a:endParaRPr>
          </a:p>
          <a:p>
            <a:pPr algn="just" eaLnBrk="1" hangingPunct="1">
              <a:buFont typeface="Wingdings" charset="2"/>
              <a:buChar char="Ø"/>
            </a:pPr>
            <a:r>
              <a:rPr lang="fr-FR" altLang="fr-FR" sz="1800" dirty="0">
                <a:solidFill>
                  <a:srgbClr val="FF0000"/>
                </a:solidFill>
              </a:rPr>
              <a:t>An opinion piece in a leading daily newspaper would reposition the humanist ethic at the heart of human-animal relations.</a:t>
            </a:r>
          </a:p>
          <a:p>
            <a:pPr marL="0" indent="0" algn="just" eaLnBrk="1" hangingPunct="1">
              <a:buFont typeface="Arial" charset="0"/>
              <a:buNone/>
            </a:pPr>
            <a:endParaRPr lang="en-GB" altLang="fr-FR" sz="1800" dirty="0">
              <a:solidFill>
                <a:srgbClr val="FF0000"/>
              </a:solidFill>
              <a:ea typeface="ＭＳ Ｐゴシック" charset="-128"/>
            </a:endParaRPr>
          </a:p>
          <a:p>
            <a:pPr algn="just" eaLnBrk="1" hangingPunct="1">
              <a:buFont typeface="Wingdings" charset="2"/>
              <a:buChar char="Ø"/>
            </a:pPr>
            <a:r>
              <a:rPr lang="fr-FR" altLang="fr-FR" sz="1800" dirty="0">
                <a:solidFill>
                  <a:srgbClr val="FF0000"/>
                </a:solidFill>
              </a:rPr>
              <a:t>It would be co-signed by the members of the scientific committee </a:t>
            </a:r>
          </a:p>
          <a:p>
            <a:pPr marL="0" indent="0" eaLnBrk="1" hangingPunct="1">
              <a:buFont typeface="Arial" charset="0"/>
              <a:buNone/>
            </a:pPr>
            <a:endParaRPr lang="en-GB" altLang="fr-FR" sz="1000" dirty="0">
              <a:ea typeface="ＭＳ Ｐゴシック" charset="-128"/>
            </a:endParaRPr>
          </a:p>
          <a:p>
            <a:pPr marL="0" indent="0" eaLnBrk="1" hangingPunct="1">
              <a:buFont typeface="Arial" charset="0"/>
              <a:buNone/>
            </a:pPr>
            <a:endParaRPr lang="en-GB" altLang="fr-FR" sz="1000" dirty="0">
              <a:ea typeface="ＭＳ Ｐゴシック" charset="-128"/>
            </a:endParaRPr>
          </a:p>
          <a:p>
            <a:pPr marL="0" indent="0" eaLnBrk="1" hangingPunct="1">
              <a:buFont typeface="Wingdings" charset="2"/>
              <a:buChar char="q"/>
            </a:pPr>
            <a:endParaRPr lang="en-GB" altLang="fr-FR" sz="2000"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p:txBody>
      </p:sp>
      <p:sp>
        <p:nvSpPr>
          <p:cNvPr id="41987" name="Rectangle 8"/>
          <p:cNvSpPr>
            <a:spLocks noChangeArrowheads="1"/>
          </p:cNvSpPr>
          <p:nvPr/>
        </p:nvSpPr>
        <p:spPr bwMode="auto">
          <a:xfrm>
            <a:off x="293688" y="528003"/>
            <a:ext cx="87757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Tx/>
              <a:buNone/>
            </a:pPr>
            <a:r>
              <a:rPr lang="fr-FR" altLang="fr-FR" sz="3600" dirty="0">
                <a:solidFill>
                  <a:schemeClr val="tx2"/>
                </a:solidFill>
              </a:rPr>
              <a:t>Offer the media an alternative vision of human-animal relations</a:t>
            </a:r>
          </a:p>
          <a:p>
            <a:pPr eaLnBrk="1" hangingPunct="1">
              <a:spcBef>
                <a:spcPct val="0"/>
              </a:spcBef>
              <a:buClrTx/>
              <a:buSzTx/>
              <a:buFontTx/>
              <a:buNone/>
            </a:pPr>
            <a:endParaRPr lang="en-GB" altLang="fr-FR" sz="2000" u="sng" dirty="0">
              <a:latin typeface="+mn-lt"/>
            </a:endParaRPr>
          </a:p>
        </p:txBody>
      </p:sp>
    </p:spTree>
    <p:extLst>
      <p:ext uri="{BB962C8B-B14F-4D97-AF65-F5344CB8AC3E}">
        <p14:creationId xmlns:p14="http://schemas.microsoft.com/office/powerpoint/2010/main" val="1373423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numéro de diapositive 3"/>
          <p:cNvSpPr>
            <a:spLocks noGrp="1"/>
          </p:cNvSpPr>
          <p:nvPr>
            <p:ph type="sldNum" sz="quarter" idx="10"/>
          </p:nvPr>
        </p:nvSpPr>
        <p:spPr bwMode="auto">
          <a:xfrm>
            <a:off x="8243888" y="6400800"/>
            <a:ext cx="9001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34647C8-FBDE-4A93-BDE8-C8519A72A13C}" type="slidenum">
              <a:rPr lang="fr-FR" altLang="fr-FR" sz="1100" smtClean="0"/>
              <a:pPr algn="r" eaLnBrk="1" hangingPunct="1"/>
              <a:t>14</a:t>
            </a:fld>
            <a:endParaRPr lang="en-GB" altLang="fr-FR" sz="1100"/>
          </a:p>
        </p:txBody>
      </p:sp>
      <p:sp>
        <p:nvSpPr>
          <p:cNvPr id="15364" name="ZoneTexte 2"/>
          <p:cNvSpPr txBox="1">
            <a:spLocks noChangeArrowheads="1"/>
          </p:cNvSpPr>
          <p:nvPr/>
        </p:nvSpPr>
        <p:spPr bwMode="auto">
          <a:xfrm>
            <a:off x="921068" y="1542960"/>
            <a:ext cx="7993062" cy="3785652"/>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defRPr/>
            </a:pPr>
            <a:r>
              <a:rPr lang="fr-FR" sz="2000" dirty="0"/>
              <a:t>The Forum </a:t>
            </a:r>
            <a:r>
              <a:rPr lang="fr-FR" sz="2000" b="1" dirty="0"/>
              <a:t>site/blog </a:t>
            </a:r>
            <a:r>
              <a:rPr lang="fr-FR" sz="2000" dirty="0"/>
              <a:t>is, first and foremost, an </a:t>
            </a:r>
            <a:r>
              <a:rPr lang="fr-FR" sz="2000" b="1" dirty="0"/>
              <a:t>information site</a:t>
            </a:r>
            <a:r>
              <a:rPr lang="fr-FR" sz="2000" dirty="0"/>
              <a:t>. The content and structure should reflect this positioning:</a:t>
            </a:r>
          </a:p>
          <a:p>
            <a:pPr eaLnBrk="1" hangingPunct="1">
              <a:buClr>
                <a:srgbClr val="FF0000"/>
              </a:buClr>
              <a:defRPr/>
            </a:pPr>
            <a:endParaRPr lang="en-GB" sz="2000" dirty="0">
              <a:cs typeface="+mn-cs"/>
            </a:endParaRPr>
          </a:p>
          <a:p>
            <a:pPr marL="342900" indent="-342900" eaLnBrk="1" hangingPunct="1">
              <a:buClr>
                <a:srgbClr val="FF0000"/>
              </a:buClr>
              <a:buFont typeface="Wingdings" panose="05000000000000000000" pitchFamily="2" charset="2"/>
              <a:buChar char="§"/>
              <a:defRPr/>
            </a:pPr>
            <a:r>
              <a:rPr lang="fr-FR" sz="2000" dirty="0"/>
              <a:t>It is a cross between a </a:t>
            </a:r>
            <a:r>
              <a:rPr lang="fr-FR" sz="2000" b="1" dirty="0"/>
              <a:t>blog and a site</a:t>
            </a:r>
            <a:r>
              <a:rPr lang="fr-FR" sz="2000" dirty="0"/>
              <a:t>, to ensure that both </a:t>
            </a:r>
            <a:r>
              <a:rPr lang="fr-FR" sz="2000" b="1" dirty="0"/>
              <a:t>news</a:t>
            </a:r>
            <a:r>
              <a:rPr lang="fr-FR" sz="2000" dirty="0"/>
              <a:t> </a:t>
            </a:r>
            <a:r>
              <a:rPr lang="fr-FR" sz="2000" b="1" dirty="0"/>
              <a:t>(blog) </a:t>
            </a:r>
            <a:r>
              <a:rPr lang="fr-FR" sz="2000" dirty="0"/>
              <a:t>and </a:t>
            </a:r>
            <a:r>
              <a:rPr lang="fr-FR" sz="2000" b="1" dirty="0"/>
              <a:t>background information (site) </a:t>
            </a:r>
            <a:r>
              <a:rPr lang="fr-FR" sz="2000" dirty="0"/>
              <a:t>are accessible</a:t>
            </a:r>
          </a:p>
          <a:p>
            <a:pPr marL="342900" indent="-342900" eaLnBrk="1" hangingPunct="1">
              <a:buClr>
                <a:srgbClr val="FF0000"/>
              </a:buClr>
              <a:buFont typeface="Wingdings" panose="05000000000000000000" pitchFamily="2" charset="2"/>
              <a:buChar char="§"/>
              <a:defRPr/>
            </a:pPr>
            <a:r>
              <a:rPr lang="fr-FR" sz="2000" dirty="0"/>
              <a:t>It </a:t>
            </a:r>
            <a:r>
              <a:rPr lang="fr-FR" sz="2000" b="1" dirty="0"/>
              <a:t>provides information</a:t>
            </a:r>
            <a:r>
              <a:rPr lang="fr-FR" sz="2000" dirty="0"/>
              <a:t> while presenting </a:t>
            </a:r>
            <a:r>
              <a:rPr lang="fr-FR" sz="2000" b="1" dirty="0"/>
              <a:t>points of view </a:t>
            </a:r>
            <a:r>
              <a:rPr lang="fr-FR" sz="2000" dirty="0"/>
              <a:t>often ignored by the </a:t>
            </a:r>
            <a:r>
              <a:rPr lang="fr-FR" sz="2000" b="1" dirty="0"/>
              <a:t>press</a:t>
            </a:r>
            <a:r>
              <a:rPr lang="fr-FR" sz="2000" dirty="0"/>
              <a:t> and the </a:t>
            </a:r>
            <a:r>
              <a:rPr lang="fr-FR" sz="2000" b="1" dirty="0"/>
              <a:t>general public </a:t>
            </a:r>
          </a:p>
          <a:p>
            <a:pPr marL="342900" indent="-342900" eaLnBrk="1" hangingPunct="1">
              <a:buClr>
                <a:srgbClr val="FF0000"/>
              </a:buClr>
              <a:buFont typeface="Wingdings" panose="05000000000000000000" pitchFamily="2" charset="2"/>
              <a:buChar char="§"/>
              <a:defRPr/>
            </a:pPr>
            <a:r>
              <a:rPr lang="fr-FR" sz="2000" dirty="0"/>
              <a:t>It acts as a </a:t>
            </a:r>
            <a:r>
              <a:rPr lang="fr-FR" sz="2000" b="1" dirty="0"/>
              <a:t>source of updated information </a:t>
            </a:r>
            <a:r>
              <a:rPr lang="fr-FR" sz="2000" dirty="0"/>
              <a:t>supporting a humanist vision </a:t>
            </a:r>
          </a:p>
          <a:p>
            <a:pPr eaLnBrk="1" hangingPunct="1">
              <a:buClr>
                <a:srgbClr val="FF0000"/>
              </a:buClr>
              <a:defRPr/>
            </a:pPr>
            <a:endParaRPr lang="en-GB" altLang="fr-FR" sz="2000" dirty="0">
              <a:solidFill>
                <a:srgbClr val="5F5F5F"/>
              </a:solidFill>
              <a:cs typeface="+mn-cs"/>
            </a:endParaRPr>
          </a:p>
          <a:p>
            <a:pPr eaLnBrk="1" hangingPunct="1">
              <a:buClr>
                <a:srgbClr val="FF0000"/>
              </a:buClr>
              <a:defRPr/>
            </a:pPr>
            <a:endParaRPr lang="en-GB" altLang="fr-FR" sz="2000" dirty="0">
              <a:solidFill>
                <a:srgbClr val="5F5F5F"/>
              </a:solidFill>
              <a:cs typeface="+mn-cs"/>
            </a:endParaRPr>
          </a:p>
          <a:p>
            <a:pPr eaLnBrk="1" hangingPunct="1">
              <a:buClr>
                <a:srgbClr val="FF0000"/>
              </a:buClr>
              <a:defRPr/>
            </a:pPr>
            <a:endParaRPr lang="en-GB" altLang="fr-FR" sz="2000" dirty="0">
              <a:solidFill>
                <a:srgbClr val="5F5F5F"/>
              </a:solidFill>
              <a:cs typeface="+mn-cs"/>
            </a:endParaRPr>
          </a:p>
        </p:txBody>
      </p:sp>
      <p:sp>
        <p:nvSpPr>
          <p:cNvPr id="6" name="ZoneTexte 3"/>
          <p:cNvSpPr txBox="1">
            <a:spLocks noChangeArrowheads="1"/>
          </p:cNvSpPr>
          <p:nvPr/>
        </p:nvSpPr>
        <p:spPr bwMode="auto">
          <a:xfrm>
            <a:off x="531813" y="626744"/>
            <a:ext cx="79962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3200" dirty="0">
                <a:solidFill>
                  <a:schemeClr val="tx2"/>
                </a:solidFill>
                <a:latin typeface="Arial" charset="0"/>
              </a:rPr>
              <a:t>HAS Forum site/blog: </a:t>
            </a:r>
            <a:r>
              <a:rPr lang="fr-FR" altLang="fr-FR" sz="3200" dirty="0" err="1">
                <a:solidFill>
                  <a:schemeClr val="tx2"/>
                </a:solidFill>
                <a:latin typeface="Arial" charset="0"/>
              </a:rPr>
              <a:t>providing</a:t>
            </a:r>
            <a:r>
              <a:rPr lang="fr-FR" altLang="fr-FR" sz="3200" dirty="0">
                <a:solidFill>
                  <a:schemeClr val="tx2"/>
                </a:solidFill>
                <a:latin typeface="Arial" charset="0"/>
              </a:rPr>
              <a:t> information</a:t>
            </a:r>
          </a:p>
        </p:txBody>
      </p:sp>
      <p:pic>
        <p:nvPicPr>
          <p:cNvPr id="4" name="Image 3">
            <a:extLst>
              <a:ext uri="{FF2B5EF4-FFF2-40B4-BE49-F238E27FC236}">
                <a16:creationId xmlns:a16="http://schemas.microsoft.com/office/drawing/2014/main" id="{B00EFE36-1F2A-4772-9818-E7CB4202934B}"/>
              </a:ext>
            </a:extLst>
          </p:cNvPr>
          <p:cNvPicPr>
            <a:picLocks noChangeAspect="1"/>
          </p:cNvPicPr>
          <p:nvPr/>
        </p:nvPicPr>
        <p:blipFill>
          <a:blip r:embed="rId2"/>
          <a:stretch>
            <a:fillRect/>
          </a:stretch>
        </p:blipFill>
        <p:spPr>
          <a:xfrm>
            <a:off x="2857716" y="5067491"/>
            <a:ext cx="3672408" cy="15619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81213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numéro de diapositive 3"/>
          <p:cNvSpPr>
            <a:spLocks noGrp="1"/>
          </p:cNvSpPr>
          <p:nvPr>
            <p:ph type="sldNum" sz="quarter" idx="10"/>
          </p:nvPr>
        </p:nvSpPr>
        <p:spPr bwMode="auto">
          <a:xfrm>
            <a:off x="8243888" y="6400800"/>
            <a:ext cx="9001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34647C8-FBDE-4A93-BDE8-C8519A72A13C}" type="slidenum">
              <a:rPr lang="fr-FR" altLang="fr-FR" sz="1100" smtClean="0"/>
              <a:pPr algn="r" eaLnBrk="1" hangingPunct="1"/>
              <a:t>15</a:t>
            </a:fld>
            <a:endParaRPr lang="en-GB" altLang="fr-FR" sz="1100"/>
          </a:p>
        </p:txBody>
      </p:sp>
      <p:sp>
        <p:nvSpPr>
          <p:cNvPr id="15364" name="ZoneTexte 2"/>
          <p:cNvSpPr txBox="1">
            <a:spLocks noChangeArrowheads="1"/>
          </p:cNvSpPr>
          <p:nvPr/>
        </p:nvSpPr>
        <p:spPr bwMode="auto">
          <a:xfrm>
            <a:off x="238760" y="1014640"/>
            <a:ext cx="8797290" cy="3785652"/>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Clr>
                <a:srgbClr val="FF0000"/>
              </a:buClr>
              <a:buFont typeface="Wingdings" panose="05000000000000000000" pitchFamily="2" charset="2"/>
              <a:buChar char="§"/>
              <a:defRPr/>
            </a:pPr>
            <a:r>
              <a:rPr lang="fr-FR" sz="2000" dirty="0"/>
              <a:t>It provides access to the building blocks of our ideological position (language elements, graphics, etc.)</a:t>
            </a:r>
          </a:p>
          <a:p>
            <a:pPr marL="342900" indent="-342900" eaLnBrk="1" hangingPunct="1">
              <a:buClr>
                <a:srgbClr val="FF0000"/>
              </a:buClr>
              <a:buFont typeface="Wingdings" panose="05000000000000000000" pitchFamily="2" charset="2"/>
              <a:buChar char="§"/>
              <a:defRPr/>
            </a:pPr>
            <a:r>
              <a:rPr lang="fr-FR" sz="2000" dirty="0"/>
              <a:t>It provides </a:t>
            </a:r>
            <a:r>
              <a:rPr lang="fr-FR" sz="2000" b="1" dirty="0"/>
              <a:t>analysis and criticism of animalist points of view </a:t>
            </a:r>
          </a:p>
          <a:p>
            <a:pPr marL="342900" indent="-342900" eaLnBrk="1" hangingPunct="1">
              <a:buClr>
                <a:srgbClr val="FF0000"/>
              </a:buClr>
              <a:buFont typeface="Wingdings" panose="05000000000000000000" pitchFamily="2" charset="2"/>
              <a:buChar char="§"/>
              <a:defRPr/>
            </a:pPr>
            <a:r>
              <a:rPr lang="fr-FR" sz="2000" dirty="0"/>
              <a:t>Where necessary it will provide </a:t>
            </a:r>
            <a:r>
              <a:rPr lang="fr-FR" sz="2000" b="1" dirty="0"/>
              <a:t>warnings to the general public</a:t>
            </a:r>
            <a:r>
              <a:rPr lang="fr-FR" sz="2000" dirty="0"/>
              <a:t> (threats, attacks, etc.)</a:t>
            </a:r>
          </a:p>
          <a:p>
            <a:pPr marL="342900" indent="-342900" eaLnBrk="1" hangingPunct="1">
              <a:buClr>
                <a:srgbClr val="FF0000"/>
              </a:buClr>
              <a:buFont typeface="Wingdings" panose="05000000000000000000" pitchFamily="2" charset="2"/>
              <a:buChar char="§"/>
              <a:defRPr/>
            </a:pPr>
            <a:r>
              <a:rPr lang="fr-FR" sz="2000" dirty="0"/>
              <a:t>It provides a </a:t>
            </a:r>
            <a:r>
              <a:rPr lang="fr-FR" sz="2000" b="1" dirty="0"/>
              <a:t>link between Forum members</a:t>
            </a:r>
            <a:r>
              <a:rPr lang="fr-FR" sz="2000" dirty="0"/>
              <a:t> through a </a:t>
            </a:r>
            <a:r>
              <a:rPr lang="fr-FR" sz="2000" b="1" dirty="0"/>
              <a:t>newsletter </a:t>
            </a:r>
            <a:r>
              <a:rPr lang="fr-FR" sz="2000" dirty="0"/>
              <a:t>module, relaying and distributing all published news, according to their interests</a:t>
            </a:r>
          </a:p>
          <a:p>
            <a:pPr marL="342900" indent="-342900" eaLnBrk="1" hangingPunct="1">
              <a:buClr>
                <a:srgbClr val="FF0000"/>
              </a:buClr>
              <a:buFont typeface="Wingdings" panose="05000000000000000000" pitchFamily="2" charset="2"/>
              <a:buChar char="§"/>
              <a:defRPr/>
            </a:pPr>
            <a:r>
              <a:rPr lang="fr-FR" sz="2000" dirty="0"/>
              <a:t>It relays the </a:t>
            </a:r>
            <a:r>
              <a:rPr lang="fr-FR" sz="2000" b="1" dirty="0"/>
              <a:t>Twitter feed of the Forum </a:t>
            </a:r>
            <a:r>
              <a:rPr lang="fr-FR" sz="2000" dirty="0"/>
              <a:t>for digital networking</a:t>
            </a:r>
            <a:endParaRPr lang="en-GB" altLang="fr-FR" sz="2000" dirty="0"/>
          </a:p>
          <a:p>
            <a:pPr eaLnBrk="1" hangingPunct="1">
              <a:buClr>
                <a:srgbClr val="FF0000"/>
              </a:buClr>
              <a:defRPr/>
            </a:pPr>
            <a:endParaRPr lang="en-GB" altLang="fr-FR" sz="2000" dirty="0">
              <a:solidFill>
                <a:srgbClr val="5F5F5F"/>
              </a:solidFill>
              <a:cs typeface="+mn-cs"/>
            </a:endParaRPr>
          </a:p>
          <a:p>
            <a:pPr eaLnBrk="1" hangingPunct="1">
              <a:buClr>
                <a:srgbClr val="FF0000"/>
              </a:buClr>
              <a:defRPr/>
            </a:pPr>
            <a:endParaRPr lang="en-GB" altLang="fr-FR" sz="2000" dirty="0">
              <a:solidFill>
                <a:srgbClr val="5F5F5F"/>
              </a:solidFill>
              <a:cs typeface="+mn-cs"/>
            </a:endParaRPr>
          </a:p>
          <a:p>
            <a:pPr eaLnBrk="1" hangingPunct="1">
              <a:buClr>
                <a:srgbClr val="FF0000"/>
              </a:buClr>
              <a:defRPr/>
            </a:pPr>
            <a:endParaRPr lang="en-GB" altLang="fr-FR" sz="2000" dirty="0">
              <a:solidFill>
                <a:srgbClr val="5F5F5F"/>
              </a:solidFill>
              <a:cs typeface="+mn-cs"/>
            </a:endParaRPr>
          </a:p>
        </p:txBody>
      </p:sp>
      <p:pic>
        <p:nvPicPr>
          <p:cNvPr id="5" name="Image 4">
            <a:extLst>
              <a:ext uri="{FF2B5EF4-FFF2-40B4-BE49-F238E27FC236}">
                <a16:creationId xmlns:a16="http://schemas.microsoft.com/office/drawing/2014/main" id="{15861A3B-3D5B-42FB-8D0C-A66B77F81C29}"/>
              </a:ext>
            </a:extLst>
          </p:cNvPr>
          <p:cNvPicPr>
            <a:picLocks noChangeAspect="1"/>
          </p:cNvPicPr>
          <p:nvPr/>
        </p:nvPicPr>
        <p:blipFill>
          <a:blip r:embed="rId2"/>
          <a:stretch>
            <a:fillRect/>
          </a:stretch>
        </p:blipFill>
        <p:spPr>
          <a:xfrm>
            <a:off x="6772694" y="4223913"/>
            <a:ext cx="1106765" cy="2160966"/>
          </a:xfrm>
          <a:prstGeom prst="rect">
            <a:avLst/>
          </a:prstGeom>
          <a:effectLst>
            <a:outerShdw blurRad="63500" sx="102000" sy="102000" algn="ctr" rotWithShape="0">
              <a:prstClr val="black">
                <a:alpha val="40000"/>
              </a:prstClr>
            </a:outerShdw>
          </a:effectLst>
        </p:spPr>
      </p:pic>
      <p:pic>
        <p:nvPicPr>
          <p:cNvPr id="7" name="Image 6">
            <a:extLst>
              <a:ext uri="{FF2B5EF4-FFF2-40B4-BE49-F238E27FC236}">
                <a16:creationId xmlns:a16="http://schemas.microsoft.com/office/drawing/2014/main" id="{57CACB40-3FA4-4356-ACDD-C1F06E8C5442}"/>
              </a:ext>
            </a:extLst>
          </p:cNvPr>
          <p:cNvPicPr>
            <a:picLocks noChangeAspect="1"/>
          </p:cNvPicPr>
          <p:nvPr/>
        </p:nvPicPr>
        <p:blipFill>
          <a:blip r:embed="rId3"/>
          <a:stretch>
            <a:fillRect/>
          </a:stretch>
        </p:blipFill>
        <p:spPr>
          <a:xfrm>
            <a:off x="4449846" y="3971876"/>
            <a:ext cx="1288103" cy="2665040"/>
          </a:xfrm>
          <a:prstGeom prst="rect">
            <a:avLst/>
          </a:prstGeom>
          <a:effectLst>
            <a:outerShdw blurRad="63500" sx="102000" sy="102000" algn="ctr" rotWithShape="0">
              <a:prstClr val="black">
                <a:alpha val="40000"/>
              </a:prstClr>
            </a:outerShdw>
          </a:effectLst>
        </p:spPr>
      </p:pic>
      <p:pic>
        <p:nvPicPr>
          <p:cNvPr id="2" name="Image 1">
            <a:extLst>
              <a:ext uri="{FF2B5EF4-FFF2-40B4-BE49-F238E27FC236}">
                <a16:creationId xmlns:a16="http://schemas.microsoft.com/office/drawing/2014/main" id="{75B28DFE-5F48-4593-84F6-648BE789AFFE}"/>
              </a:ext>
            </a:extLst>
          </p:cNvPr>
          <p:cNvPicPr>
            <a:picLocks noChangeAspect="1"/>
          </p:cNvPicPr>
          <p:nvPr/>
        </p:nvPicPr>
        <p:blipFill>
          <a:blip r:embed="rId4"/>
          <a:stretch>
            <a:fillRect/>
          </a:stretch>
        </p:blipFill>
        <p:spPr>
          <a:xfrm>
            <a:off x="1619672" y="4437112"/>
            <a:ext cx="1795429" cy="2125692"/>
          </a:xfrm>
          <a:prstGeom prst="rect">
            <a:avLst/>
          </a:prstGeom>
          <a:effectLst>
            <a:outerShdw blurRad="63500" sx="102000" sy="102000" algn="ctr" rotWithShape="0">
              <a:prstClr val="black">
                <a:alpha val="40000"/>
              </a:prstClr>
            </a:outerShdw>
          </a:effectLst>
        </p:spPr>
      </p:pic>
      <p:sp>
        <p:nvSpPr>
          <p:cNvPr id="8" name="ZoneTexte 3">
            <a:extLst>
              <a:ext uri="{FF2B5EF4-FFF2-40B4-BE49-F238E27FC236}">
                <a16:creationId xmlns:a16="http://schemas.microsoft.com/office/drawing/2014/main" id="{7569D1C0-AF92-4D9C-8617-0DD10F3CAA4F}"/>
              </a:ext>
            </a:extLst>
          </p:cNvPr>
          <p:cNvSpPr txBox="1">
            <a:spLocks noChangeArrowheads="1"/>
          </p:cNvSpPr>
          <p:nvPr/>
        </p:nvSpPr>
        <p:spPr bwMode="auto">
          <a:xfrm>
            <a:off x="451727" y="357504"/>
            <a:ext cx="79962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3000" dirty="0">
                <a:solidFill>
                  <a:schemeClr val="tx2"/>
                </a:solidFill>
                <a:latin typeface="Arial" charset="0"/>
              </a:rPr>
              <a:t>HAS Forum site/blog: </a:t>
            </a:r>
            <a:r>
              <a:rPr lang="fr-FR" altLang="fr-FR" sz="3000" dirty="0" err="1">
                <a:solidFill>
                  <a:schemeClr val="tx2"/>
                </a:solidFill>
                <a:latin typeface="Arial" charset="0"/>
              </a:rPr>
              <a:t>reinforcing</a:t>
            </a:r>
            <a:r>
              <a:rPr lang="fr-FR" altLang="fr-FR" sz="3000" dirty="0">
                <a:solidFill>
                  <a:schemeClr val="tx2"/>
                </a:solidFill>
                <a:latin typeface="Arial" charset="0"/>
              </a:rPr>
              <a:t> the message</a:t>
            </a:r>
          </a:p>
        </p:txBody>
      </p:sp>
    </p:spTree>
    <p:extLst>
      <p:ext uri="{BB962C8B-B14F-4D97-AF65-F5344CB8AC3E}">
        <p14:creationId xmlns:p14="http://schemas.microsoft.com/office/powerpoint/2010/main" val="190467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Espace réservé du numéro de diapositive 3"/>
          <p:cNvSpPr>
            <a:spLocks noGrp="1"/>
          </p:cNvSpPr>
          <p:nvPr>
            <p:ph type="sldNum" sz="quarter" idx="10"/>
          </p:nvPr>
        </p:nvSpPr>
        <p:spPr bwMode="auto">
          <a:xfrm>
            <a:off x="8243888" y="6400800"/>
            <a:ext cx="9001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34647C8-FBDE-4A93-BDE8-C8519A72A13C}" type="slidenum">
              <a:rPr lang="fr-FR" altLang="fr-FR" sz="1100" smtClean="0"/>
              <a:pPr algn="r" eaLnBrk="1" hangingPunct="1"/>
              <a:t>16</a:t>
            </a:fld>
            <a:endParaRPr lang="en-GB" altLang="fr-FR" sz="1100"/>
          </a:p>
        </p:txBody>
      </p:sp>
      <p:sp>
        <p:nvSpPr>
          <p:cNvPr id="15364" name="ZoneTexte 2"/>
          <p:cNvSpPr txBox="1">
            <a:spLocks noChangeArrowheads="1"/>
          </p:cNvSpPr>
          <p:nvPr/>
        </p:nvSpPr>
        <p:spPr bwMode="auto">
          <a:xfrm>
            <a:off x="184468" y="1223126"/>
            <a:ext cx="7993062" cy="4093428"/>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defRPr/>
            </a:pPr>
            <a:r>
              <a:rPr lang="fr-FR" sz="2000" dirty="0"/>
              <a:t>The </a:t>
            </a:r>
            <a:r>
              <a:rPr lang="fr-FR" sz="2000" b="1" dirty="0"/>
              <a:t>site/blog </a:t>
            </a:r>
            <a:r>
              <a:rPr lang="fr-FR" sz="2000" dirty="0"/>
              <a:t>is designed to provide an </a:t>
            </a:r>
            <a:r>
              <a:rPr lang="fr-FR" sz="2000" b="1" dirty="0"/>
              <a:t>immediate reaction to a crisis</a:t>
            </a:r>
            <a:r>
              <a:rPr lang="fr-FR" sz="2000" dirty="0"/>
              <a:t>: </a:t>
            </a:r>
          </a:p>
          <a:p>
            <a:pPr marL="342900" indent="-342900" eaLnBrk="1" hangingPunct="1">
              <a:buClr>
                <a:srgbClr val="FF0000"/>
              </a:buClr>
              <a:defRPr/>
            </a:pPr>
            <a:endParaRPr lang="en-GB" sz="2000" dirty="0">
              <a:cs typeface="+mn-cs"/>
            </a:endParaRPr>
          </a:p>
          <a:p>
            <a:pPr marL="342900" indent="-342900" eaLnBrk="1" hangingPunct="1">
              <a:buClr>
                <a:srgbClr val="FF0000"/>
              </a:buClr>
              <a:buFont typeface="Wingdings" panose="05000000000000000000" pitchFamily="2" charset="2"/>
              <a:buChar char="§"/>
              <a:defRPr/>
            </a:pPr>
            <a:r>
              <a:rPr lang="fr-FR" sz="2000" dirty="0"/>
              <a:t>It includes a </a:t>
            </a:r>
            <a:r>
              <a:rPr lang="fr-FR" sz="2000" b="1" dirty="0"/>
              <a:t>defence</a:t>
            </a:r>
            <a:r>
              <a:rPr lang="fr-FR" sz="2000" dirty="0"/>
              <a:t> </a:t>
            </a:r>
            <a:r>
              <a:rPr lang="fr-FR" sz="2000" b="1" dirty="0"/>
              <a:t>module</a:t>
            </a:r>
            <a:r>
              <a:rPr lang="fr-FR" sz="2000" dirty="0"/>
              <a:t> with pages used to state the position of the Forum immediately to its target audience. Media visibility of these pages is assured by the purchase of keywords</a:t>
            </a:r>
          </a:p>
          <a:p>
            <a:pPr marL="342900" indent="-342900" eaLnBrk="1" hangingPunct="1">
              <a:buClr>
                <a:srgbClr val="FF0000"/>
              </a:buClr>
              <a:buFont typeface="Wingdings" panose="05000000000000000000" pitchFamily="2" charset="2"/>
              <a:buChar char="§"/>
              <a:defRPr/>
            </a:pPr>
            <a:r>
              <a:rPr lang="fr-FR" sz="2000" dirty="0"/>
              <a:t>It includes a </a:t>
            </a:r>
            <a:r>
              <a:rPr lang="fr-FR" sz="2000" b="1" dirty="0"/>
              <a:t>Tweetbox defence module </a:t>
            </a:r>
            <a:r>
              <a:rPr lang="fr-FR" sz="2000" dirty="0"/>
              <a:t>offering Forum members easy access to ready-made tweets that they can retweet with one click</a:t>
            </a:r>
            <a:endParaRPr lang="en-GB" altLang="fr-FR" sz="2000" dirty="0">
              <a:cs typeface="+mn-cs"/>
            </a:endParaRPr>
          </a:p>
          <a:p>
            <a:pPr eaLnBrk="1" hangingPunct="1">
              <a:buClr>
                <a:srgbClr val="FF0000"/>
              </a:buClr>
              <a:defRPr/>
            </a:pPr>
            <a:endParaRPr lang="en-GB" altLang="fr-FR" sz="2000" dirty="0">
              <a:solidFill>
                <a:srgbClr val="5F5F5F"/>
              </a:solidFill>
              <a:cs typeface="+mn-cs"/>
            </a:endParaRPr>
          </a:p>
          <a:p>
            <a:pPr eaLnBrk="1" hangingPunct="1">
              <a:buClr>
                <a:srgbClr val="FF0000"/>
              </a:buClr>
              <a:defRPr/>
            </a:pPr>
            <a:endParaRPr lang="en-GB" altLang="fr-FR" sz="2000" dirty="0">
              <a:solidFill>
                <a:srgbClr val="5F5F5F"/>
              </a:solidFill>
              <a:cs typeface="+mn-cs"/>
            </a:endParaRPr>
          </a:p>
          <a:p>
            <a:pPr eaLnBrk="1" hangingPunct="1">
              <a:buClr>
                <a:srgbClr val="FF0000"/>
              </a:buClr>
              <a:defRPr/>
            </a:pPr>
            <a:endParaRPr lang="en-GB" altLang="fr-FR" sz="2000" dirty="0">
              <a:solidFill>
                <a:srgbClr val="5F5F5F"/>
              </a:solidFill>
              <a:cs typeface="+mn-cs"/>
            </a:endParaRPr>
          </a:p>
        </p:txBody>
      </p:sp>
      <p:sp>
        <p:nvSpPr>
          <p:cNvPr id="6" name="ZoneTexte 3"/>
          <p:cNvSpPr txBox="1">
            <a:spLocks noChangeArrowheads="1"/>
          </p:cNvSpPr>
          <p:nvPr/>
        </p:nvSpPr>
        <p:spPr bwMode="auto">
          <a:xfrm>
            <a:off x="697707" y="460907"/>
            <a:ext cx="7996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fr-FR" sz="3600" dirty="0">
                <a:solidFill>
                  <a:schemeClr val="tx2"/>
                </a:solidFill>
                <a:latin typeface="Arial" charset="0"/>
              </a:rPr>
              <a:t>HAS Forum site/blog: </a:t>
            </a:r>
            <a:r>
              <a:rPr lang="fr-FR" altLang="fr-FR" sz="3600" dirty="0" err="1">
                <a:solidFill>
                  <a:schemeClr val="tx2"/>
                </a:solidFill>
                <a:latin typeface="Arial" charset="0"/>
              </a:rPr>
              <a:t>defence</a:t>
            </a:r>
            <a:endParaRPr lang="fr-FR" altLang="fr-FR" sz="3600" dirty="0">
              <a:solidFill>
                <a:schemeClr val="tx2"/>
              </a:solidFill>
              <a:latin typeface="Arial" charset="0"/>
            </a:endParaRPr>
          </a:p>
        </p:txBody>
      </p:sp>
      <p:pic>
        <p:nvPicPr>
          <p:cNvPr id="5" name="Image 1">
            <a:extLst>
              <a:ext uri="{FF2B5EF4-FFF2-40B4-BE49-F238E27FC236}">
                <a16:creationId xmlns:a16="http://schemas.microsoft.com/office/drawing/2014/main" id="{683280DA-7A29-46CA-8965-FD4A19836D72}"/>
              </a:ext>
            </a:extLst>
          </p:cNvPr>
          <p:cNvPicPr>
            <a:picLocks noChangeAspect="1"/>
          </p:cNvPicPr>
          <p:nvPr/>
        </p:nvPicPr>
        <p:blipFill>
          <a:blip r:embed="rId2"/>
          <a:srcRect/>
          <a:stretch>
            <a:fillRect/>
          </a:stretch>
        </p:blipFill>
        <p:spPr bwMode="auto">
          <a:xfrm>
            <a:off x="1344534" y="5016001"/>
            <a:ext cx="1920834" cy="1605136"/>
          </a:xfrm>
          <a:prstGeom prst="rect">
            <a:avLst/>
          </a:prstGeom>
          <a:noFill/>
          <a:ln>
            <a:noFill/>
          </a:ln>
          <a:effectLst>
            <a:outerShdw blurRad="63500" sx="102000" sy="102000" algn="ctr" rotWithShape="0">
              <a:prstClr val="black">
                <a:alpha val="40000"/>
              </a:prstClr>
            </a:outerShdw>
          </a:effectLst>
          <a:extLst/>
        </p:spPr>
      </p:pic>
      <p:pic>
        <p:nvPicPr>
          <p:cNvPr id="2" name="Image 1">
            <a:extLst>
              <a:ext uri="{FF2B5EF4-FFF2-40B4-BE49-F238E27FC236}">
                <a16:creationId xmlns:a16="http://schemas.microsoft.com/office/drawing/2014/main" id="{84766FCF-6BCF-4D58-B68A-3523EE74D661}"/>
              </a:ext>
            </a:extLst>
          </p:cNvPr>
          <p:cNvPicPr>
            <a:picLocks noChangeAspect="1"/>
          </p:cNvPicPr>
          <p:nvPr/>
        </p:nvPicPr>
        <p:blipFill>
          <a:blip r:embed="rId3"/>
          <a:stretch>
            <a:fillRect/>
          </a:stretch>
        </p:blipFill>
        <p:spPr>
          <a:xfrm>
            <a:off x="3632462" y="4692521"/>
            <a:ext cx="2810937" cy="1976081"/>
          </a:xfrm>
          <a:prstGeom prst="rect">
            <a:avLst/>
          </a:prstGeom>
          <a:noFill/>
          <a:ln>
            <a:noFill/>
          </a:ln>
          <a:effectLst>
            <a:outerShdw blurRad="63500" sx="102000" sy="102000" algn="ctr" rotWithShape="0">
              <a:prstClr val="black">
                <a:alpha val="40000"/>
              </a:prstClr>
            </a:outerShdw>
          </a:effectLst>
        </p:spPr>
      </p:pic>
      <p:pic>
        <p:nvPicPr>
          <p:cNvPr id="1026" name="Image 2" descr="cid:image001.png@01D37299.9AB7DCE0">
            <a:extLst>
              <a:ext uri="{FF2B5EF4-FFF2-40B4-BE49-F238E27FC236}">
                <a16:creationId xmlns:a16="http://schemas.microsoft.com/office/drawing/2014/main" id="{966CE0B4-8690-49FD-99C4-06CE90BC39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0493" y="4077613"/>
            <a:ext cx="1593276" cy="266449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45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Espace réservé du contenu 2"/>
          <p:cNvSpPr>
            <a:spLocks noGrp="1"/>
          </p:cNvSpPr>
          <p:nvPr>
            <p:ph idx="1"/>
          </p:nvPr>
        </p:nvSpPr>
        <p:spPr>
          <a:xfrm>
            <a:off x="219075" y="729205"/>
            <a:ext cx="8850313" cy="5932118"/>
          </a:xfrm>
        </p:spPr>
        <p:txBody>
          <a:bodyPr/>
          <a:lstStyle/>
          <a:p>
            <a:pPr marL="0" indent="0" algn="just" eaLnBrk="1" hangingPunct="1">
              <a:buFont typeface="Arial" charset="0"/>
              <a:buNone/>
            </a:pPr>
            <a:endParaRPr lang="en-GB" altLang="fr-FR" dirty="0">
              <a:ea typeface="ＭＳ Ｐゴシック" charset="-128"/>
            </a:endParaRPr>
          </a:p>
          <a:p>
            <a:pPr marL="0" indent="0" eaLnBrk="1" hangingPunct="1">
              <a:buFont typeface="Wingdings" charset="2"/>
              <a:buChar char="q"/>
            </a:pPr>
            <a:r>
              <a:rPr dirty="0"/>
              <a:t> </a:t>
            </a:r>
            <a:r>
              <a:rPr lang="fr-FR" altLang="fr-FR" u="sng" dirty="0"/>
              <a:t>Discussion with moderate welfare associations</a:t>
            </a:r>
          </a:p>
          <a:p>
            <a:pPr marL="0" indent="0" eaLnBrk="1" hangingPunct="1">
              <a:buNone/>
            </a:pPr>
            <a:r>
              <a:rPr lang="fr-FR" altLang="fr-FR" sz="2000" dirty="0"/>
              <a:t>The Forum could meet with moderate associations in order to open a dialogue to legitimise its position in favour of an appropriate balance in human-animal relations</a:t>
            </a:r>
          </a:p>
          <a:p>
            <a:pPr eaLnBrk="1" hangingPunct="1">
              <a:buFont typeface="Wingdings" charset="2"/>
              <a:buChar char="Ø"/>
            </a:pPr>
            <a:r>
              <a:rPr lang="fr-FR" altLang="fr-FR" sz="2000" dirty="0">
                <a:solidFill>
                  <a:srgbClr val="C00000"/>
                </a:solidFill>
              </a:rPr>
              <a:t>GreenCross, Welfarm, CIWF, etc.</a:t>
            </a:r>
            <a:endParaRPr lang="en-GB" altLang="fr-FR" sz="2000" dirty="0">
              <a:solidFill>
                <a:srgbClr val="C00000"/>
              </a:solidFill>
              <a:ea typeface="ＭＳ Ｐゴシック" charset="-128"/>
            </a:endParaRPr>
          </a:p>
          <a:p>
            <a:pPr marL="0" indent="0" algn="just" eaLnBrk="1" hangingPunct="1">
              <a:buFont typeface="Arial" charset="0"/>
              <a:buNone/>
            </a:pPr>
            <a:endParaRPr lang="en-GB" altLang="fr-FR" dirty="0">
              <a:ea typeface="ＭＳ Ｐゴシック" charset="-128"/>
            </a:endParaRPr>
          </a:p>
          <a:p>
            <a:pPr algn="just" eaLnBrk="1" hangingPunct="1">
              <a:buFont typeface="Wingdings" charset="2"/>
              <a:buChar char="q"/>
            </a:pPr>
            <a:r>
              <a:rPr dirty="0"/>
              <a:t> </a:t>
            </a:r>
            <a:r>
              <a:rPr lang="fr-FR" altLang="fr-FR" u="sng" dirty="0"/>
              <a:t>Reaching out to religious representatives</a:t>
            </a:r>
          </a:p>
          <a:p>
            <a:pPr marL="0" indent="0" algn="just" eaLnBrk="1" hangingPunct="1">
              <a:buFont typeface="Arial" charset="0"/>
              <a:buNone/>
            </a:pPr>
            <a:r>
              <a:rPr lang="fr-FR" altLang="fr-FR" sz="2000" dirty="0"/>
              <a:t>On 18 December 2018, Bernard Vallat and Matthieu Pineda were given an audience by Archbishop Silvano M. Tomasi, the Papal Nuncio responsible for the Dicastery for Promoting Integral Human Development at the Vatican, to call for a half-day to debate human-animal relations at the next Vatican conference</a:t>
            </a:r>
          </a:p>
          <a:p>
            <a:pPr eaLnBrk="1" hangingPunct="1">
              <a:buFont typeface="Wingdings" charset="2"/>
              <a:buChar char="Ø"/>
            </a:pPr>
            <a:r>
              <a:rPr dirty="0"/>
              <a:t> </a:t>
            </a:r>
            <a:r>
              <a:rPr lang="fr-FR" altLang="fr-FR" sz="2000" dirty="0">
                <a:solidFill>
                  <a:srgbClr val="C00000"/>
                </a:solidFill>
              </a:rPr>
              <a:t>This would create a link </a:t>
            </a:r>
            <a:r>
              <a:rPr lang="fr-FR" altLang="fr-FR" sz="2000" dirty="0" err="1">
                <a:solidFill>
                  <a:srgbClr val="C00000"/>
                </a:solidFill>
              </a:rPr>
              <a:t>with</a:t>
            </a:r>
            <a:r>
              <a:rPr lang="fr-FR" altLang="fr-FR" sz="2000" dirty="0">
                <a:solidFill>
                  <a:srgbClr val="C00000"/>
                </a:solidFill>
              </a:rPr>
              <a:t> </a:t>
            </a:r>
            <a:r>
              <a:rPr lang="fr-FR" altLang="fr-FR" sz="2000" dirty="0" err="1">
                <a:solidFill>
                  <a:srgbClr val="C00000"/>
                </a:solidFill>
              </a:rPr>
              <a:t>monotheistic</a:t>
            </a:r>
            <a:r>
              <a:rPr lang="fr-FR" altLang="fr-FR" sz="2000" dirty="0">
                <a:solidFill>
                  <a:srgbClr val="C00000"/>
                </a:solidFill>
              </a:rPr>
              <a:t> religions that reflect human-animal relations </a:t>
            </a:r>
          </a:p>
          <a:p>
            <a:pPr eaLnBrk="1" hangingPunct="1">
              <a:buFont typeface="Wingdings" charset="2"/>
              <a:buChar char="ü"/>
            </a:pPr>
            <a:endParaRPr lang="en-GB" altLang="fr-FR" sz="2000" dirty="0">
              <a:solidFill>
                <a:srgbClr val="C00000"/>
              </a:solidFill>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q"/>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a:p>
            <a:pPr marL="0" indent="0" eaLnBrk="1" hangingPunct="1">
              <a:buFont typeface="Wingdings" charset="2"/>
              <a:buChar char=""/>
            </a:pPr>
            <a:endParaRPr lang="en-GB" altLang="fr-FR" dirty="0">
              <a:ea typeface="ＭＳ Ｐゴシック" charset="-128"/>
            </a:endParaRPr>
          </a:p>
        </p:txBody>
      </p:sp>
      <p:sp>
        <p:nvSpPr>
          <p:cNvPr id="41987" name="Rectangle 8"/>
          <p:cNvSpPr>
            <a:spLocks noChangeArrowheads="1"/>
          </p:cNvSpPr>
          <p:nvPr/>
        </p:nvSpPr>
        <p:spPr bwMode="auto">
          <a:xfrm>
            <a:off x="293688" y="306669"/>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algn="ctr" eaLnBrk="1" hangingPunct="1">
              <a:spcBef>
                <a:spcPct val="0"/>
              </a:spcBef>
              <a:buClrTx/>
              <a:buSzTx/>
              <a:buFontTx/>
              <a:buNone/>
            </a:pPr>
            <a:r>
              <a:rPr lang="fr-FR" altLang="fr-FR" sz="3600" dirty="0">
                <a:solidFill>
                  <a:schemeClr val="tx2"/>
                </a:solidFill>
              </a:rPr>
              <a:t>Overtures</a:t>
            </a:r>
            <a:endParaRPr lang="en-GB" altLang="fr-FR" sz="4000" dirty="0">
              <a:solidFill>
                <a:schemeClr val="tx2"/>
              </a:solidFill>
            </a:endParaRPr>
          </a:p>
        </p:txBody>
      </p:sp>
    </p:spTree>
    <p:extLst>
      <p:ext uri="{BB962C8B-B14F-4D97-AF65-F5344CB8AC3E}">
        <p14:creationId xmlns:p14="http://schemas.microsoft.com/office/powerpoint/2010/main" val="102368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us-titre 2"/>
          <p:cNvSpPr>
            <a:spLocks noGrp="1"/>
          </p:cNvSpPr>
          <p:nvPr>
            <p:ph type="subTitle" idx="1"/>
          </p:nvPr>
        </p:nvSpPr>
        <p:spPr>
          <a:xfrm>
            <a:off x="1295400" y="2567354"/>
            <a:ext cx="7848600" cy="1723292"/>
          </a:xfrm>
        </p:spPr>
        <p:txBody>
          <a:bodyPr/>
          <a:lstStyle/>
          <a:p>
            <a:pPr eaLnBrk="1" hangingPunct="1"/>
            <a:r>
              <a:rPr lang="fr-FR" altLang="fr-FR" sz="3600" b="1" dirty="0">
                <a:solidFill>
                  <a:srgbClr val="C00000"/>
                </a:solidFill>
              </a:rPr>
              <a:t>Thank</a:t>
            </a:r>
            <a:r>
              <a:rPr dirty="0"/>
              <a:t> </a:t>
            </a:r>
            <a:r>
              <a:rPr lang="fr-FR" altLang="fr-FR" sz="3600" b="1" dirty="0">
                <a:solidFill>
                  <a:srgbClr val="C00000"/>
                </a:solidFill>
              </a:rPr>
              <a:t>you for your attention</a:t>
            </a:r>
          </a:p>
          <a:p>
            <a:pPr eaLnBrk="1" hangingPunct="1"/>
            <a:endParaRPr lang="en-GB" altLang="fr-FR" b="1" dirty="0">
              <a:solidFill>
                <a:schemeClr val="accent2"/>
              </a:solidFill>
              <a:ea typeface="ＭＳ Ｐゴシック" charset="-128"/>
            </a:endParaRPr>
          </a:p>
        </p:txBody>
      </p:sp>
      <p:pic>
        <p:nvPicPr>
          <p:cNvPr id="15364" name="Image 5"/>
          <p:cNvPicPr>
            <a:picLocks noChangeAspect="1"/>
          </p:cNvPicPr>
          <p:nvPr/>
        </p:nvPicPr>
        <p:blipFill>
          <a:blip r:embed="rId3">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17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84163" y="187325"/>
            <a:ext cx="8402637" cy="990600"/>
          </a:xfrm>
        </p:spPr>
        <p:txBody>
          <a:bodyPr wrap="square" numCol="1" anchorCtr="0" compatLnSpc="1">
            <a:prstTxWarp prst="textNoShape">
              <a:avLst/>
            </a:prstTxWarp>
          </a:bodyPr>
          <a:lstStyle/>
          <a:p>
            <a:pPr algn="ctr" eaLnBrk="1" hangingPunct="1">
              <a:defRPr/>
            </a:pPr>
            <a:r>
              <a:rPr lang="en-US" altLang="fr-FR" sz="2800" dirty="0"/>
              <a:t>Current issues</a:t>
            </a:r>
          </a:p>
        </p:txBody>
      </p:sp>
      <p:sp>
        <p:nvSpPr>
          <p:cNvPr id="17412" name="ZoneTexte 9"/>
          <p:cNvSpPr txBox="1">
            <a:spLocks noChangeArrowheads="1"/>
          </p:cNvSpPr>
          <p:nvPr/>
        </p:nvSpPr>
        <p:spPr bwMode="auto">
          <a:xfrm>
            <a:off x="1131888" y="1843088"/>
            <a:ext cx="670718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spcAft>
                <a:spcPts val="1200"/>
              </a:spcAft>
              <a:buClrTx/>
              <a:buSzTx/>
              <a:buFont typeface="Wingdings" charset="2"/>
              <a:buChar char="ü"/>
              <a:defRPr/>
            </a:pPr>
            <a:r>
              <a:rPr lang="en-GB" altLang="fr-FR" sz="2000" dirty="0"/>
              <a:t>Human-animal relations</a:t>
            </a:r>
          </a:p>
          <a:p>
            <a:pPr eaLnBrk="1" hangingPunct="1">
              <a:spcBef>
                <a:spcPct val="0"/>
              </a:spcBef>
              <a:spcAft>
                <a:spcPts val="1200"/>
              </a:spcAft>
              <a:buClrTx/>
              <a:buSzTx/>
              <a:buFont typeface="Wingdings" charset="2"/>
              <a:buChar char="ü"/>
              <a:defRPr/>
            </a:pPr>
            <a:r>
              <a:rPr lang="fr-FR" altLang="fr-FR" sz="2000" dirty="0"/>
              <a:t>Environment</a:t>
            </a:r>
            <a:endParaRPr lang="en-GB" altLang="fr-FR" sz="2000" dirty="0"/>
          </a:p>
          <a:p>
            <a:pPr eaLnBrk="1" hangingPunct="1">
              <a:spcBef>
                <a:spcPct val="0"/>
              </a:spcBef>
              <a:spcAft>
                <a:spcPts val="1200"/>
              </a:spcAft>
              <a:buClrTx/>
              <a:buSzTx/>
              <a:buFont typeface="Wingdings" charset="2"/>
              <a:buChar char="ü"/>
              <a:defRPr/>
            </a:pPr>
            <a:r>
              <a:rPr lang="fr-FR" altLang="fr-FR" sz="2000" dirty="0"/>
              <a:t>Food safety and nutrition</a:t>
            </a:r>
          </a:p>
          <a:p>
            <a:pPr eaLnBrk="1" hangingPunct="1">
              <a:spcBef>
                <a:spcPct val="0"/>
              </a:spcBef>
              <a:spcAft>
                <a:spcPts val="1200"/>
              </a:spcAft>
              <a:buClrTx/>
              <a:buSzTx/>
              <a:buFont typeface="Wingdings" charset="2"/>
              <a:buChar char="ü"/>
              <a:defRPr/>
            </a:pPr>
            <a:r>
              <a:rPr lang="fr-FR" altLang="fr-FR" sz="2000" dirty="0"/>
              <a:t>Zoonoses</a:t>
            </a:r>
            <a:endParaRPr lang="en-GB" altLang="fr-FR" sz="2000" dirty="0"/>
          </a:p>
        </p:txBody>
      </p:sp>
    </p:spTree>
    <p:extLst>
      <p:ext uri="{BB962C8B-B14F-4D97-AF65-F5344CB8AC3E}">
        <p14:creationId xmlns:p14="http://schemas.microsoft.com/office/powerpoint/2010/main" val="1967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84163" y="187325"/>
            <a:ext cx="8402637" cy="990600"/>
          </a:xfrm>
        </p:spPr>
        <p:txBody>
          <a:bodyPr wrap="square" numCol="1" anchorCtr="0" compatLnSpc="1">
            <a:prstTxWarp prst="textNoShape">
              <a:avLst/>
            </a:prstTxWarp>
          </a:bodyPr>
          <a:lstStyle/>
          <a:p>
            <a:pPr algn="ctr" eaLnBrk="1" hangingPunct="1">
              <a:defRPr/>
            </a:pPr>
            <a:r>
              <a:rPr lang="fr-FR" altLang="fr-FR" sz="2800" dirty="0"/>
              <a:t>Members </a:t>
            </a:r>
          </a:p>
        </p:txBody>
      </p:sp>
      <p:sp>
        <p:nvSpPr>
          <p:cNvPr id="17412" name="ZoneTexte 9"/>
          <p:cNvSpPr txBox="1">
            <a:spLocks noChangeArrowheads="1"/>
          </p:cNvSpPr>
          <p:nvPr/>
        </p:nvSpPr>
        <p:spPr bwMode="auto">
          <a:xfrm>
            <a:off x="1131888" y="1843088"/>
            <a:ext cx="670718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 typeface="Wingdings" charset="2"/>
              <a:buChar char="ü"/>
              <a:defRPr/>
            </a:pPr>
            <a:r>
              <a:rPr lang="fr-FR" altLang="fr-FR" sz="2000" dirty="0"/>
              <a:t>Groupement de Défense Sanitaire (GDS France)</a:t>
            </a:r>
          </a:p>
          <a:p>
            <a:pPr eaLnBrk="1" hangingPunct="1">
              <a:spcBef>
                <a:spcPct val="0"/>
              </a:spcBef>
              <a:buClrTx/>
              <a:buSzTx/>
              <a:buFont typeface="Wingdings" charset="2"/>
              <a:buChar char="ü"/>
              <a:defRPr/>
            </a:pPr>
            <a:r>
              <a:rPr lang="fr-FR" altLang="fr-FR" sz="2000" dirty="0"/>
              <a:t>Fédération Nationale de la Chasse</a:t>
            </a:r>
          </a:p>
          <a:p>
            <a:pPr eaLnBrk="1" hangingPunct="1">
              <a:spcBef>
                <a:spcPct val="0"/>
              </a:spcBef>
              <a:buClrTx/>
              <a:buSzTx/>
              <a:buFont typeface="Wingdings" charset="2"/>
              <a:buChar char="ü"/>
              <a:defRPr/>
            </a:pPr>
            <a:r>
              <a:rPr lang="fr-FR" altLang="fr-FR" sz="2000" dirty="0"/>
              <a:t>Société de Vénerie</a:t>
            </a:r>
          </a:p>
          <a:p>
            <a:pPr eaLnBrk="1" hangingPunct="1">
              <a:spcBef>
                <a:spcPct val="0"/>
              </a:spcBef>
              <a:buClrTx/>
              <a:buSzTx/>
              <a:buFont typeface="Wingdings" charset="2"/>
              <a:buChar char="ü"/>
              <a:defRPr/>
            </a:pPr>
            <a:r>
              <a:rPr lang="fr-FR" altLang="fr-FR" sz="2000" dirty="0"/>
              <a:t>Livre Officiel des Origines Félines</a:t>
            </a:r>
          </a:p>
          <a:p>
            <a:pPr eaLnBrk="1" hangingPunct="1">
              <a:spcBef>
                <a:spcPct val="0"/>
              </a:spcBef>
              <a:buClrTx/>
              <a:buSzTx/>
              <a:buFont typeface="Wingdings" charset="2"/>
              <a:buChar char="ü"/>
              <a:defRPr/>
            </a:pPr>
            <a:r>
              <a:rPr lang="fr-FR" altLang="fr-FR" sz="2000" dirty="0"/>
              <a:t>Société Centrale Canine</a:t>
            </a:r>
          </a:p>
          <a:p>
            <a:pPr eaLnBrk="1" hangingPunct="1">
              <a:spcBef>
                <a:spcPct val="0"/>
              </a:spcBef>
              <a:buClrTx/>
              <a:buSzTx/>
              <a:buFont typeface="Wingdings" charset="2"/>
              <a:buChar char="ü"/>
              <a:defRPr/>
            </a:pPr>
            <a:r>
              <a:rPr lang="fr-FR" altLang="fr-FR" sz="2000" dirty="0"/>
              <a:t>Fédération Française des Métiers de la Fourrure</a:t>
            </a:r>
          </a:p>
          <a:p>
            <a:pPr eaLnBrk="1" hangingPunct="1">
              <a:spcBef>
                <a:spcPct val="0"/>
              </a:spcBef>
              <a:buClrTx/>
              <a:buSzTx/>
              <a:buFont typeface="Wingdings" charset="2"/>
              <a:buChar char="ü"/>
              <a:defRPr/>
            </a:pPr>
            <a:r>
              <a:rPr lang="fr-FR" altLang="fr-FR" sz="2000" dirty="0"/>
              <a:t>Collectif des Cirques </a:t>
            </a:r>
          </a:p>
          <a:p>
            <a:pPr eaLnBrk="1" hangingPunct="1">
              <a:spcBef>
                <a:spcPct val="0"/>
              </a:spcBef>
              <a:buClrTx/>
              <a:buSzTx/>
              <a:buFont typeface="Wingdings" charset="2"/>
              <a:buChar char="ü"/>
              <a:defRPr/>
            </a:pPr>
            <a:r>
              <a:rPr lang="fr-FR" altLang="fr-FR" sz="2000" dirty="0"/>
              <a:t>FICT</a:t>
            </a:r>
          </a:p>
          <a:p>
            <a:pPr eaLnBrk="1" hangingPunct="1">
              <a:spcBef>
                <a:spcPct val="0"/>
              </a:spcBef>
              <a:buClrTx/>
              <a:buSzTx/>
              <a:buFont typeface="Wingdings" charset="2"/>
              <a:buChar char="ü"/>
              <a:defRPr/>
            </a:pPr>
            <a:endParaRPr lang="en-GB" altLang="fr-FR" sz="2000" dirty="0"/>
          </a:p>
          <a:p>
            <a:pPr marL="0" indent="0" algn="ctr" eaLnBrk="1" hangingPunct="1">
              <a:spcBef>
                <a:spcPct val="0"/>
              </a:spcBef>
              <a:buClrTx/>
              <a:buSzTx/>
              <a:buFont typeface="Arial" charset="0"/>
              <a:buNone/>
              <a:defRPr/>
            </a:pPr>
            <a:r>
              <a:rPr lang="fr-FR" altLang="fr-FR" dirty="0">
                <a:solidFill>
                  <a:schemeClr val="tx2"/>
                </a:solidFill>
              </a:rPr>
              <a:t>Associate members </a:t>
            </a:r>
          </a:p>
          <a:p>
            <a:pPr marL="0" indent="0" algn="ctr" eaLnBrk="1" hangingPunct="1">
              <a:spcBef>
                <a:spcPct val="0"/>
              </a:spcBef>
              <a:buClrTx/>
              <a:buSzTx/>
              <a:buFont typeface="Arial" charset="0"/>
              <a:buNone/>
              <a:defRPr/>
            </a:pPr>
            <a:endParaRPr lang="en-GB" altLang="fr-FR" dirty="0">
              <a:solidFill>
                <a:schemeClr val="tx2"/>
              </a:solidFill>
            </a:endParaRPr>
          </a:p>
          <a:p>
            <a:pPr eaLnBrk="1" hangingPunct="1">
              <a:spcBef>
                <a:spcPct val="0"/>
              </a:spcBef>
              <a:buClrTx/>
              <a:buSzTx/>
              <a:buFont typeface="Wingdings" charset="2"/>
              <a:buChar char="ü"/>
              <a:defRPr/>
            </a:pPr>
            <a:r>
              <a:rPr lang="fr-FR" altLang="fr-FR" sz="2000" dirty="0"/>
              <a:t>FNSEA </a:t>
            </a:r>
          </a:p>
          <a:p>
            <a:pPr eaLnBrk="1" hangingPunct="1">
              <a:spcBef>
                <a:spcPct val="0"/>
              </a:spcBef>
              <a:buClrTx/>
              <a:buSzTx/>
              <a:buFont typeface="Wingdings" charset="2"/>
              <a:buChar char="ü"/>
              <a:defRPr/>
            </a:pPr>
            <a:r>
              <a:rPr lang="fr-FR" altLang="fr-FR" sz="2000" dirty="0"/>
              <a:t>ProNatura</a:t>
            </a:r>
            <a:endParaRPr lang="en-GB" altLang="fr-FR" sz="2000" dirty="0"/>
          </a:p>
          <a:p>
            <a:pPr eaLnBrk="1" hangingPunct="1">
              <a:spcBef>
                <a:spcPct val="0"/>
              </a:spcBef>
              <a:buClrTx/>
              <a:buSzTx/>
              <a:buFont typeface="Wingdings" charset="2"/>
              <a:buChar char="ü"/>
              <a:defRPr/>
            </a:pPr>
            <a:r>
              <a:rPr lang="fr-FR" altLang="fr-FR" sz="2000" dirty="0"/>
              <a:t>Eleveurs de Galop</a:t>
            </a:r>
          </a:p>
          <a:p>
            <a:pPr eaLnBrk="1" hangingPunct="1">
              <a:spcBef>
                <a:spcPct val="0"/>
              </a:spcBef>
              <a:buClrTx/>
              <a:buSzTx/>
              <a:buFont typeface="Wingdings" charset="2"/>
              <a:buChar char="ü"/>
              <a:defRPr/>
            </a:pPr>
            <a:endParaRPr lang="en-GB" altLang="fr-FR" dirty="0"/>
          </a:p>
        </p:txBody>
      </p:sp>
    </p:spTree>
    <p:extLst>
      <p:ext uri="{BB962C8B-B14F-4D97-AF65-F5344CB8AC3E}">
        <p14:creationId xmlns:p14="http://schemas.microsoft.com/office/powerpoint/2010/main" val="163175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ZoneTexte 4"/>
          <p:cNvSpPr txBox="1">
            <a:spLocks noChangeArrowheads="1"/>
          </p:cNvSpPr>
          <p:nvPr/>
        </p:nvSpPr>
        <p:spPr bwMode="auto">
          <a:xfrm>
            <a:off x="1687513" y="23018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Tx/>
              <a:buNone/>
            </a:pPr>
            <a:endParaRPr lang="fr-FR" altLang="fr-FR" sz="180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21" y="292935"/>
            <a:ext cx="7469312" cy="2082238"/>
          </a:xfrm>
          <a:prstGeom prst="rect">
            <a:avLst/>
          </a:prstGeom>
        </p:spPr>
      </p:pic>
      <p:sp>
        <p:nvSpPr>
          <p:cNvPr id="3" name="Espace réservé du contenu 2">
            <a:extLst>
              <a:ext uri="{FF2B5EF4-FFF2-40B4-BE49-F238E27FC236}">
                <a16:creationId xmlns:a16="http://schemas.microsoft.com/office/drawing/2014/main" id="{821105E0-9F99-41A0-8F27-B50BE40039D3}"/>
              </a:ext>
            </a:extLst>
          </p:cNvPr>
          <p:cNvSpPr>
            <a:spLocks noGrp="1"/>
          </p:cNvSpPr>
          <p:nvPr>
            <p:ph idx="1"/>
          </p:nvPr>
        </p:nvSpPr>
        <p:spPr>
          <a:xfrm>
            <a:off x="457200" y="2375172"/>
            <a:ext cx="8229600" cy="4101827"/>
          </a:xfrm>
        </p:spPr>
        <p:txBody>
          <a:bodyPr numCol="2" spcCol="180000"/>
          <a:lstStyle/>
          <a:p>
            <a:pPr marL="0" indent="0" algn="just">
              <a:buNone/>
            </a:pPr>
            <a:r>
              <a:rPr lang="en-US" sz="1200" dirty="0"/>
              <a:t>Since time immemorial, humans have interacted with animals to feed and clothe themselves and work the land, as well as for entertainment and company. Most great </a:t>
            </a:r>
            <a:r>
              <a:rPr lang="en-US" sz="1200" dirty="0" err="1"/>
              <a:t>civilisations</a:t>
            </a:r>
            <a:r>
              <a:rPr lang="en-US" sz="1200" dirty="0"/>
              <a:t> have been built on the basis of this utilitarian but respectful interaction between humans and animals. In recent years, a new attitude towards animals has emerged, where any use of animals is seen as morally reprehensible.</a:t>
            </a:r>
          </a:p>
          <a:p>
            <a:pPr marL="0" indent="0" algn="just">
              <a:buNone/>
            </a:pPr>
            <a:endParaRPr lang="en-US" sz="1200" dirty="0"/>
          </a:p>
          <a:p>
            <a:pPr marL="0" indent="0" algn="just">
              <a:buNone/>
            </a:pPr>
            <a:r>
              <a:rPr lang="en-US" sz="1200" dirty="0"/>
              <a:t>Taking advantage of this heightened public sensitivity regarding animal rights, some often radical militant movements have promoted this new concept. These movements call for “animal liberation” and challenge many leisure activities (from hunting and fishing to the mere ownership of companion animals), even condemning any form of domestication and farming, which could </a:t>
            </a:r>
            <a:r>
              <a:rPr lang="en-US" sz="1200" dirty="0" err="1"/>
              <a:t>jeopardise</a:t>
            </a:r>
            <a:r>
              <a:rPr lang="en-US" sz="1200" dirty="0"/>
              <a:t> the </a:t>
            </a:r>
            <a:r>
              <a:rPr lang="en-US" sz="1200" dirty="0" err="1"/>
              <a:t>agrifood</a:t>
            </a:r>
            <a:r>
              <a:rPr lang="en-US" sz="1200" dirty="0"/>
              <a:t> and agricultural sector.</a:t>
            </a:r>
          </a:p>
          <a:p>
            <a:pPr marL="0" indent="0" algn="just">
              <a:buNone/>
            </a:pPr>
            <a:endParaRPr lang="en-US" sz="1200" dirty="0"/>
          </a:p>
          <a:p>
            <a:pPr marL="0" indent="0" algn="just">
              <a:buNone/>
            </a:pPr>
            <a:r>
              <a:rPr lang="en-US" sz="1200" dirty="0"/>
              <a:t>Homme </a:t>
            </a:r>
            <a:r>
              <a:rPr lang="en-US" sz="1200" dirty="0" err="1"/>
              <a:t>Animaux</a:t>
            </a:r>
            <a:r>
              <a:rPr lang="en-US" sz="1200" dirty="0"/>
              <a:t> &amp; Société, the humanist ethical forum, is alive to the danger that this fundamentally </a:t>
            </a:r>
            <a:r>
              <a:rPr lang="en-US" sz="1200" dirty="0" err="1"/>
              <a:t>antihumanist</a:t>
            </a:r>
            <a:r>
              <a:rPr lang="en-US" sz="1200" dirty="0"/>
              <a:t> “animalist” philosophy represents, and provides a forum for exchanges and dialogue between public and private stakeholders who share the same ambition: to promote a humanist vision of human-animal relations, by bringing together all those who wish to debate a relationship that has underpinned societies for millennia.</a:t>
            </a:r>
          </a:p>
          <a:p>
            <a:pPr marL="0" indent="0" algn="just">
              <a:buNone/>
            </a:pPr>
            <a:endParaRPr lang="en-US" sz="1200" dirty="0"/>
          </a:p>
          <a:p>
            <a:pPr marL="0" indent="0" algn="just">
              <a:buNone/>
            </a:pPr>
            <a:r>
              <a:rPr lang="en-US" sz="1200" dirty="0"/>
              <a:t>The Forum’s scientific committee adopts public positions, giving a voice to philosophers, veterinarians, anthropologists, sociologists, economists, nutritionists, legal experts and others, to offer a considered, fair and balanced view of the role of animals in relation to humans.</a:t>
            </a:r>
          </a:p>
          <a:p>
            <a:pPr marL="0" indent="0" algn="just">
              <a:buNone/>
            </a:pPr>
            <a:r>
              <a:rPr lang="en-US" sz="1200" dirty="0"/>
              <a:t>The Forum promotes humanist values that ensure that humans and animals live in harmony. The human-animal relationship forms part of the history of humanity and of human life. Conversely, when all is said and done, animalism [or “animal liberation”] advocates a society with no real interaction with animals.</a:t>
            </a:r>
          </a:p>
          <a:p>
            <a:pPr marL="0" indent="0" algn="just">
              <a:buNone/>
            </a:pPr>
            <a:endParaRPr lang="fr-FR" sz="1200" dirty="0"/>
          </a:p>
        </p:txBody>
      </p:sp>
    </p:spTree>
    <p:extLst>
      <p:ext uri="{BB962C8B-B14F-4D97-AF65-F5344CB8AC3E}">
        <p14:creationId xmlns:p14="http://schemas.microsoft.com/office/powerpoint/2010/main" val="52141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504AE-6640-497B-A479-C7D4A1B8B873}"/>
              </a:ext>
            </a:extLst>
          </p:cNvPr>
          <p:cNvSpPr>
            <a:spLocks noGrp="1"/>
          </p:cNvSpPr>
          <p:nvPr>
            <p:ph idx="1"/>
          </p:nvPr>
        </p:nvSpPr>
        <p:spPr/>
        <p:txBody>
          <a:bodyPr/>
          <a:lstStyle/>
          <a:p>
            <a:pPr marL="981075" indent="0">
              <a:buNone/>
            </a:pPr>
            <a:r>
              <a:rPr lang="en-US" i="1" dirty="0">
                <a:latin typeface="Calibri Light" panose="020F0302020204030204" pitchFamily="34" charset="0"/>
              </a:rPr>
              <a:t>Members are committed to:</a:t>
            </a:r>
          </a:p>
          <a:p>
            <a:pPr marL="1255713" indent="0">
              <a:buNone/>
            </a:pPr>
            <a:endParaRPr lang="en-US" sz="1400" i="1" dirty="0"/>
          </a:p>
          <a:p>
            <a:pPr marL="715963" indent="0" algn="just">
              <a:spcBef>
                <a:spcPts val="0"/>
              </a:spcBef>
              <a:spcAft>
                <a:spcPts val="1000"/>
              </a:spcAft>
              <a:buClr>
                <a:srgbClr val="92D050"/>
              </a:buClr>
              <a:buSzPct val="200000"/>
              <a:buNone/>
            </a:pPr>
            <a:r>
              <a:rPr lang="en-US" sz="1100" dirty="0"/>
              <a:t>Remembering that while, in biological terms, humans are animals like any other, they have specific faculties and intellectual freedom and responsibility. We share sentiency with animals, but responsibility is specific to humans and underpins our identity;</a:t>
            </a:r>
          </a:p>
          <a:p>
            <a:pPr marL="715963" indent="0" algn="just">
              <a:spcBef>
                <a:spcPts val="0"/>
              </a:spcBef>
              <a:spcAft>
                <a:spcPts val="1000"/>
              </a:spcAft>
              <a:buNone/>
            </a:pPr>
            <a:r>
              <a:rPr lang="en-US" sz="1100" b="1" dirty="0"/>
              <a:t>Speaking about “animals” in general, because there is a great diversity of terrestrial and aquatic animal species and relationships cannot be identical in every case;</a:t>
            </a:r>
            <a:endParaRPr lang="en-US" sz="1100" dirty="0"/>
          </a:p>
          <a:p>
            <a:pPr marL="715963" indent="0" algn="just">
              <a:spcBef>
                <a:spcPts val="0"/>
              </a:spcBef>
              <a:spcAft>
                <a:spcPts val="1000"/>
              </a:spcAft>
              <a:buNone/>
            </a:pPr>
            <a:r>
              <a:rPr lang="en-US" sz="1100" dirty="0"/>
              <a:t>Promoting good practices, respecting the five freedoms for domestic animals defined by the World Organization for Animal Health: freedom from hunger, malnutrition and thirst; freedom from fear and distress; freedom from physical and thermal discomfort; freedom from pain, injury and disease; and freedom to express normal patterns of behavior;</a:t>
            </a:r>
          </a:p>
          <a:p>
            <a:pPr marL="715963" indent="0" algn="just">
              <a:spcBef>
                <a:spcPts val="0"/>
              </a:spcBef>
              <a:spcAft>
                <a:spcPts val="1000"/>
              </a:spcAft>
              <a:buNone/>
            </a:pPr>
            <a:r>
              <a:rPr lang="en-US" sz="1100" b="1" dirty="0"/>
              <a:t>Condemning any malevolent or illicit act, because animals are sentient beings towards which humans have obligations;</a:t>
            </a:r>
            <a:endParaRPr lang="en-US" sz="1100" dirty="0"/>
          </a:p>
          <a:p>
            <a:pPr marL="715963" indent="0" algn="just">
              <a:spcBef>
                <a:spcPts val="0"/>
              </a:spcBef>
              <a:spcAft>
                <a:spcPts val="1000"/>
              </a:spcAft>
              <a:buNone/>
            </a:pPr>
            <a:r>
              <a:rPr lang="en-US" sz="1100" dirty="0"/>
              <a:t>Acknowledging the central role of humans in defending biodiversity and preserving the food web;</a:t>
            </a:r>
          </a:p>
          <a:p>
            <a:pPr marL="0" indent="0">
              <a:buNone/>
            </a:pPr>
            <a:endParaRPr lang="en-US" sz="1200" dirty="0"/>
          </a:p>
          <a:p>
            <a:pPr marL="228600" indent="-228600">
              <a:buFont typeface="+mj-lt"/>
              <a:buAutoNum type="arabicPeriod"/>
            </a:pPr>
            <a:endParaRPr lang="en-US" sz="1200" dirty="0"/>
          </a:p>
          <a:p>
            <a:pPr marL="0" indent="0">
              <a:buNone/>
            </a:pPr>
            <a:endParaRPr lang="fr-FR" sz="1200" dirty="0"/>
          </a:p>
        </p:txBody>
      </p:sp>
      <p:pic>
        <p:nvPicPr>
          <p:cNvPr id="6" name="Image 5">
            <a:extLst>
              <a:ext uri="{FF2B5EF4-FFF2-40B4-BE49-F238E27FC236}">
                <a16:creationId xmlns:a16="http://schemas.microsoft.com/office/drawing/2014/main" id="{3317F0ED-AC20-425F-A3AB-CB7B068AEBB2}"/>
              </a:ext>
            </a:extLst>
          </p:cNvPr>
          <p:cNvPicPr>
            <a:picLocks noChangeAspect="1"/>
          </p:cNvPicPr>
          <p:nvPr/>
        </p:nvPicPr>
        <p:blipFill>
          <a:blip r:embed="rId2"/>
          <a:stretch>
            <a:fillRect/>
          </a:stretch>
        </p:blipFill>
        <p:spPr>
          <a:xfrm>
            <a:off x="3181350" y="1079194"/>
            <a:ext cx="2781300" cy="381000"/>
          </a:xfrm>
          <a:prstGeom prst="rect">
            <a:avLst/>
          </a:prstGeom>
        </p:spPr>
      </p:pic>
      <p:pic>
        <p:nvPicPr>
          <p:cNvPr id="8" name="Image 7">
            <a:extLst>
              <a:ext uri="{FF2B5EF4-FFF2-40B4-BE49-F238E27FC236}">
                <a16:creationId xmlns:a16="http://schemas.microsoft.com/office/drawing/2014/main" id="{92705284-942E-4694-8973-769620054DB6}"/>
              </a:ext>
            </a:extLst>
          </p:cNvPr>
          <p:cNvPicPr>
            <a:picLocks noChangeAspect="1"/>
          </p:cNvPicPr>
          <p:nvPr/>
        </p:nvPicPr>
        <p:blipFill>
          <a:blip r:embed="rId3"/>
          <a:stretch>
            <a:fillRect/>
          </a:stretch>
        </p:blipFill>
        <p:spPr>
          <a:xfrm>
            <a:off x="154695" y="2219325"/>
            <a:ext cx="990600" cy="2419350"/>
          </a:xfrm>
          <a:prstGeom prst="rect">
            <a:avLst/>
          </a:prstGeom>
        </p:spPr>
      </p:pic>
    </p:spTree>
    <p:extLst>
      <p:ext uri="{BB962C8B-B14F-4D97-AF65-F5344CB8AC3E}">
        <p14:creationId xmlns:p14="http://schemas.microsoft.com/office/powerpoint/2010/main" val="174391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B525559-8522-43ED-9B68-6EACC83889D3}"/>
              </a:ext>
            </a:extLst>
          </p:cNvPr>
          <p:cNvPicPr>
            <a:picLocks noChangeAspect="1"/>
          </p:cNvPicPr>
          <p:nvPr/>
        </p:nvPicPr>
        <p:blipFill>
          <a:blip r:embed="rId2"/>
          <a:stretch>
            <a:fillRect/>
          </a:stretch>
        </p:blipFill>
        <p:spPr>
          <a:xfrm>
            <a:off x="0" y="4208262"/>
            <a:ext cx="9144000" cy="1790600"/>
          </a:xfrm>
          <a:prstGeom prst="rect">
            <a:avLst/>
          </a:prstGeom>
        </p:spPr>
      </p:pic>
      <p:sp>
        <p:nvSpPr>
          <p:cNvPr id="3" name="Espace réservé du contenu 2">
            <a:extLst>
              <a:ext uri="{FF2B5EF4-FFF2-40B4-BE49-F238E27FC236}">
                <a16:creationId xmlns:a16="http://schemas.microsoft.com/office/drawing/2014/main" id="{0E5504AE-6640-497B-A479-C7D4A1B8B873}"/>
              </a:ext>
            </a:extLst>
          </p:cNvPr>
          <p:cNvSpPr>
            <a:spLocks noGrp="1"/>
          </p:cNvSpPr>
          <p:nvPr>
            <p:ph idx="1"/>
          </p:nvPr>
        </p:nvSpPr>
        <p:spPr/>
        <p:txBody>
          <a:bodyPr/>
          <a:lstStyle/>
          <a:p>
            <a:pPr marL="1255713" indent="0">
              <a:buNone/>
            </a:pPr>
            <a:endParaRPr lang="en-US" sz="1400" i="1" dirty="0"/>
          </a:p>
          <a:p>
            <a:pPr marL="715963" indent="0" algn="just">
              <a:spcBef>
                <a:spcPts val="0"/>
              </a:spcBef>
              <a:spcAft>
                <a:spcPts val="1000"/>
              </a:spcAft>
              <a:buClr>
                <a:srgbClr val="92D050"/>
              </a:buClr>
              <a:buSzPct val="200000"/>
              <a:buNone/>
            </a:pPr>
            <a:endParaRPr lang="en-US" sz="1100" dirty="0"/>
          </a:p>
          <a:p>
            <a:pPr marL="715963" indent="0" algn="just">
              <a:spcBef>
                <a:spcPts val="0"/>
              </a:spcBef>
              <a:spcAft>
                <a:spcPts val="1000"/>
              </a:spcAft>
              <a:buClr>
                <a:srgbClr val="92D050"/>
              </a:buClr>
              <a:buSzPct val="200000"/>
              <a:buNone/>
            </a:pPr>
            <a:r>
              <a:rPr lang="en-US" sz="1100" b="1" dirty="0"/>
              <a:t>Affirming the contribution of the relationship that humans have forged with animals in cultural and heritage terms;</a:t>
            </a:r>
          </a:p>
          <a:p>
            <a:pPr marL="715963" indent="0" algn="just">
              <a:spcBef>
                <a:spcPts val="0"/>
              </a:spcBef>
              <a:spcAft>
                <a:spcPts val="1000"/>
              </a:spcAft>
              <a:buClr>
                <a:srgbClr val="92D050"/>
              </a:buClr>
              <a:buSzPct val="200000"/>
              <a:buNone/>
            </a:pPr>
            <a:r>
              <a:rPr lang="en-US" sz="1100" dirty="0"/>
              <a:t>Remembering that human beings are omnivorous and that animals contribute to their food supply and nutrition;</a:t>
            </a:r>
          </a:p>
          <a:p>
            <a:pPr marL="715963" indent="0" algn="just">
              <a:spcBef>
                <a:spcPts val="0"/>
              </a:spcBef>
              <a:spcAft>
                <a:spcPts val="1000"/>
              </a:spcAft>
              <a:buClr>
                <a:srgbClr val="92D050"/>
              </a:buClr>
              <a:buSzPct val="200000"/>
              <a:buNone/>
            </a:pPr>
            <a:r>
              <a:rPr lang="en-US" sz="1100" b="1" dirty="0"/>
              <a:t>Taking into account economic and sociocultural data in the quest for solutions to promote animal welfare;</a:t>
            </a:r>
          </a:p>
          <a:p>
            <a:pPr marL="715963" indent="0" algn="just">
              <a:spcBef>
                <a:spcPts val="0"/>
              </a:spcBef>
              <a:spcAft>
                <a:spcPts val="1000"/>
              </a:spcAft>
              <a:buClr>
                <a:srgbClr val="92D050"/>
              </a:buClr>
              <a:buSzPct val="200000"/>
              <a:buNone/>
            </a:pPr>
            <a:r>
              <a:rPr lang="en-US" sz="1100" dirty="0" err="1"/>
              <a:t>Recognising</a:t>
            </a:r>
            <a:r>
              <a:rPr lang="en-US" sz="1100" dirty="0"/>
              <a:t> that in scientific research animals contribute to improving human health;</a:t>
            </a:r>
          </a:p>
          <a:p>
            <a:pPr marL="715963" indent="0" algn="just">
              <a:spcBef>
                <a:spcPts val="0"/>
              </a:spcBef>
              <a:spcAft>
                <a:spcPts val="1000"/>
              </a:spcAft>
              <a:buClr>
                <a:srgbClr val="92D050"/>
              </a:buClr>
              <a:buSzPct val="200000"/>
              <a:buNone/>
            </a:pPr>
            <a:r>
              <a:rPr lang="en-US" sz="1100" b="1" dirty="0"/>
              <a:t>Rejecting any anthropomorphic deviation;</a:t>
            </a:r>
          </a:p>
          <a:p>
            <a:pPr marL="715963" indent="0" algn="just">
              <a:spcBef>
                <a:spcPts val="0"/>
              </a:spcBef>
              <a:spcAft>
                <a:spcPts val="1000"/>
              </a:spcAft>
              <a:buClr>
                <a:srgbClr val="92D050"/>
              </a:buClr>
              <a:buSzPct val="200000"/>
              <a:buNone/>
            </a:pPr>
            <a:r>
              <a:rPr lang="en-US" sz="1100" dirty="0"/>
              <a:t>Advocating humanist values and tolerant discussion, remembering that humans need animals, just as many animal species need humans.</a:t>
            </a:r>
          </a:p>
          <a:p>
            <a:pPr marL="0" indent="0">
              <a:buNone/>
            </a:pPr>
            <a:endParaRPr lang="en-US" sz="1200" dirty="0"/>
          </a:p>
          <a:p>
            <a:pPr marL="228600" indent="-228600">
              <a:buFont typeface="+mj-lt"/>
              <a:buAutoNum type="arabicPeriod"/>
            </a:pPr>
            <a:endParaRPr lang="en-US" sz="1200" dirty="0"/>
          </a:p>
          <a:p>
            <a:pPr marL="0" indent="0">
              <a:buNone/>
            </a:pPr>
            <a:endParaRPr lang="fr-FR" sz="1200" dirty="0"/>
          </a:p>
        </p:txBody>
      </p:sp>
      <p:pic>
        <p:nvPicPr>
          <p:cNvPr id="4" name="Image 3">
            <a:extLst>
              <a:ext uri="{FF2B5EF4-FFF2-40B4-BE49-F238E27FC236}">
                <a16:creationId xmlns:a16="http://schemas.microsoft.com/office/drawing/2014/main" id="{127D916A-00CD-4930-ABF3-C4B3ACF26126}"/>
              </a:ext>
            </a:extLst>
          </p:cNvPr>
          <p:cNvPicPr>
            <a:picLocks noChangeAspect="1"/>
          </p:cNvPicPr>
          <p:nvPr/>
        </p:nvPicPr>
        <p:blipFill>
          <a:blip r:embed="rId3"/>
          <a:stretch>
            <a:fillRect/>
          </a:stretch>
        </p:blipFill>
        <p:spPr>
          <a:xfrm>
            <a:off x="216608" y="2164585"/>
            <a:ext cx="866775" cy="1874015"/>
          </a:xfrm>
          <a:prstGeom prst="rect">
            <a:avLst/>
          </a:prstGeom>
        </p:spPr>
      </p:pic>
    </p:spTree>
    <p:extLst>
      <p:ext uri="{BB962C8B-B14F-4D97-AF65-F5344CB8AC3E}">
        <p14:creationId xmlns:p14="http://schemas.microsoft.com/office/powerpoint/2010/main" val="201819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756" y="989563"/>
            <a:ext cx="8568647" cy="11885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35841" name="Image 3"/>
          <p:cNvPicPr>
            <a:picLocks noChangeAspect="1"/>
          </p:cNvPicPr>
          <p:nvPr/>
        </p:nvPicPr>
        <p:blipFill>
          <a:blip r:embed="rId3">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84163" y="187325"/>
            <a:ext cx="8859837" cy="990600"/>
          </a:xfrm>
        </p:spPr>
        <p:txBody>
          <a:bodyPr wrap="square" numCol="1" anchorCtr="0" compatLnSpc="1">
            <a:prstTxWarp prst="textNoShape">
              <a:avLst/>
            </a:prstTxWarp>
            <a:normAutofit/>
          </a:bodyPr>
          <a:lstStyle/>
          <a:p>
            <a:pPr eaLnBrk="1" hangingPunct="1">
              <a:defRPr/>
            </a:pPr>
            <a:r>
              <a:rPr lang="fr-FR" altLang="x-none" sz="3200" dirty="0"/>
              <a:t>Official launch of the </a:t>
            </a:r>
            <a:r>
              <a:rPr lang="fr-FR" altLang="x-none" sz="3200" dirty="0" err="1"/>
              <a:t>scientific</a:t>
            </a:r>
            <a:r>
              <a:rPr lang="fr-FR" altLang="x-none" sz="3200" dirty="0"/>
              <a:t> </a:t>
            </a:r>
            <a:r>
              <a:rPr lang="fr-FR" altLang="x-none" sz="3200" dirty="0" err="1"/>
              <a:t>committee</a:t>
            </a:r>
            <a:r>
              <a:rPr lang="fr-FR" altLang="x-none" sz="3200" dirty="0"/>
              <a:t> on 7 July</a:t>
            </a:r>
          </a:p>
        </p:txBody>
      </p:sp>
      <p:sp>
        <p:nvSpPr>
          <p:cNvPr id="35844" name="ZoneTexte 9"/>
          <p:cNvSpPr txBox="1">
            <a:spLocks noChangeArrowheads="1"/>
          </p:cNvSpPr>
          <p:nvPr/>
        </p:nvSpPr>
        <p:spPr bwMode="auto">
          <a:xfrm>
            <a:off x="386089" y="989563"/>
            <a:ext cx="8655979" cy="66418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marL="0" indent="0" eaLnBrk="1" hangingPunct="1">
              <a:spcBef>
                <a:spcPct val="0"/>
              </a:spcBef>
              <a:buClrTx/>
              <a:buSzTx/>
              <a:buNone/>
            </a:pPr>
            <a:r>
              <a:rPr lang="fr-FR" altLang="fr-FR" sz="1700" dirty="0">
                <a:solidFill>
                  <a:schemeClr val="bg1"/>
                </a:solidFill>
              </a:rPr>
              <a:t>Formation of the </a:t>
            </a:r>
            <a:r>
              <a:rPr lang="fr-FR" altLang="fr-FR" sz="1700" dirty="0" err="1">
                <a:solidFill>
                  <a:schemeClr val="bg1"/>
                </a:solidFill>
              </a:rPr>
              <a:t>scientific</a:t>
            </a:r>
            <a:r>
              <a:rPr lang="fr-FR" altLang="fr-FR" sz="1700" dirty="0">
                <a:solidFill>
                  <a:schemeClr val="bg1"/>
                </a:solidFill>
              </a:rPr>
              <a:t> </a:t>
            </a:r>
            <a:r>
              <a:rPr lang="fr-FR" altLang="fr-FR" sz="1700" dirty="0" err="1">
                <a:solidFill>
                  <a:schemeClr val="bg1"/>
                </a:solidFill>
              </a:rPr>
              <a:t>committee</a:t>
            </a:r>
            <a:r>
              <a:rPr lang="fr-FR" altLang="fr-FR" sz="1700" dirty="0">
                <a:solidFill>
                  <a:schemeClr val="bg1"/>
                </a:solidFill>
              </a:rPr>
              <a:t> presided by Bernard Vallat, at that time honorary Director General of the OIE, at the Maison de la Chasse. </a:t>
            </a:r>
          </a:p>
          <a:p>
            <a:pPr marL="0" indent="0" eaLnBrk="1" hangingPunct="1">
              <a:spcBef>
                <a:spcPct val="0"/>
              </a:spcBef>
              <a:buClrTx/>
              <a:buSzTx/>
              <a:buNone/>
            </a:pPr>
            <a:r>
              <a:rPr lang="fr-FR" altLang="fr-FR" sz="1700" u="sng" dirty="0">
                <a:solidFill>
                  <a:schemeClr val="bg1"/>
                </a:solidFill>
              </a:rPr>
              <a:t>Newsflash</a:t>
            </a:r>
            <a:r>
              <a:rPr lang="fr-FR" altLang="fr-FR" sz="1700" dirty="0">
                <a:solidFill>
                  <a:schemeClr val="bg1"/>
                </a:solidFill>
              </a:rPr>
              <a:t> : Renaud Denoix de Saint Marc has agreed to succeed Bernard Vallat who has headed the FICT since 1 September 2017.</a:t>
            </a:r>
          </a:p>
          <a:p>
            <a:pPr marL="0" indent="0" eaLnBrk="1" hangingPunct="1">
              <a:spcBef>
                <a:spcPct val="0"/>
              </a:spcBef>
              <a:buClrTx/>
              <a:buSzTx/>
              <a:buNone/>
            </a:pPr>
            <a:r>
              <a:rPr dirty="0"/>
              <a:t>                 </a:t>
            </a:r>
          </a:p>
          <a:p>
            <a:pPr marL="0" indent="0" eaLnBrk="1" hangingPunct="1">
              <a:spcBef>
                <a:spcPct val="0"/>
              </a:spcBef>
              <a:buClrTx/>
              <a:buSzTx/>
              <a:buNone/>
            </a:pPr>
            <a:r>
              <a:rPr lang="fr-FR" altLang="fr-FR" sz="1600" b="1" u="sng" dirty="0"/>
              <a:t>Since then the </a:t>
            </a:r>
            <a:r>
              <a:rPr lang="fr-FR" altLang="fr-FR" sz="1600" b="1" u="sng" dirty="0" err="1"/>
              <a:t>scientific</a:t>
            </a:r>
            <a:r>
              <a:rPr lang="fr-FR" altLang="fr-FR" sz="1600" b="1" u="sng" dirty="0"/>
              <a:t> </a:t>
            </a:r>
            <a:r>
              <a:rPr lang="fr-FR" altLang="fr-FR" sz="1600" b="1" u="sng" dirty="0" err="1"/>
              <a:t>committee</a:t>
            </a:r>
            <a:r>
              <a:rPr lang="fr-FR" altLang="fr-FR" sz="1600" b="1" u="sng" dirty="0"/>
              <a:t> has been expanded to include:</a:t>
            </a:r>
          </a:p>
          <a:p>
            <a:pPr>
              <a:lnSpc>
                <a:spcPct val="80000"/>
              </a:lnSpc>
              <a:buFont typeface="Wingdings" charset="2"/>
              <a:buChar char="q"/>
            </a:pPr>
            <a:r>
              <a:rPr lang="fr-FR" altLang="x-none" sz="1600" dirty="0"/>
              <a:t>Bernard Denis, member of the Académie de l’Agriculture, honorary president </a:t>
            </a:r>
          </a:p>
          <a:p>
            <a:pPr>
              <a:lnSpc>
                <a:spcPct val="80000"/>
              </a:lnSpc>
              <a:buFont typeface="Wingdings" charset="2"/>
              <a:buChar char="q"/>
            </a:pPr>
            <a:r>
              <a:rPr lang="fr-FR" altLang="x-none" sz="1600" dirty="0"/>
              <a:t>Francis Wolff, philosopher</a:t>
            </a:r>
          </a:p>
          <a:p>
            <a:pPr>
              <a:lnSpc>
                <a:spcPct val="80000"/>
              </a:lnSpc>
              <a:buFont typeface="Wingdings" charset="2"/>
              <a:buChar char="q"/>
            </a:pPr>
            <a:r>
              <a:rPr lang="fr-FR" altLang="x-none" sz="1600" dirty="0"/>
              <a:t>Chantal Delsol, philosopher</a:t>
            </a:r>
          </a:p>
          <a:p>
            <a:pPr>
              <a:lnSpc>
                <a:spcPct val="80000"/>
              </a:lnSpc>
              <a:buFont typeface="Wingdings" charset="2"/>
              <a:buChar char="q"/>
            </a:pPr>
            <a:r>
              <a:rPr lang="fr-FR" sz="1600" dirty="0"/>
              <a:t>Yannis Constantidines, philosopher</a:t>
            </a:r>
          </a:p>
          <a:p>
            <a:pPr>
              <a:lnSpc>
                <a:spcPct val="80000"/>
              </a:lnSpc>
              <a:buFont typeface="Wingdings" charset="2"/>
              <a:buChar char="q"/>
            </a:pPr>
            <a:r>
              <a:rPr lang="fr-FR" altLang="x-none" sz="1600" dirty="0"/>
              <a:t>Jean-Robert Pitte, geographer, president of the Mission Française du Patrimoine et des Cultures Alimentaires (MFPCA)</a:t>
            </a:r>
          </a:p>
          <a:p>
            <a:pPr>
              <a:lnSpc>
                <a:spcPct val="80000"/>
              </a:lnSpc>
              <a:buFont typeface="Wingdings" charset="2"/>
              <a:buChar char="q"/>
            </a:pPr>
            <a:r>
              <a:rPr lang="fr-FR" altLang="x-none" sz="1600" dirty="0"/>
              <a:t>Thierry Blin, sociologist at the University of Montpellier III</a:t>
            </a:r>
          </a:p>
          <a:p>
            <a:pPr>
              <a:lnSpc>
                <a:spcPct val="80000"/>
              </a:lnSpc>
              <a:buFont typeface="Wingdings" charset="2"/>
              <a:buChar char="q"/>
            </a:pPr>
            <a:r>
              <a:rPr lang="fr-FR" altLang="x-none" sz="1600" dirty="0"/>
              <a:t>Éric Birlouez, food sociologist</a:t>
            </a:r>
            <a:r>
              <a:rPr dirty="0"/>
              <a:t> </a:t>
            </a:r>
          </a:p>
          <a:p>
            <a:pPr>
              <a:lnSpc>
                <a:spcPct val="80000"/>
              </a:lnSpc>
              <a:buFont typeface="Wingdings" charset="2"/>
              <a:buChar char="q"/>
            </a:pPr>
            <a:r>
              <a:rPr lang="fr-FR" altLang="x-none" sz="1600" dirty="0"/>
              <a:t>René Laporte,economist, member of the Académie de la Viande  </a:t>
            </a:r>
          </a:p>
          <a:p>
            <a:pPr>
              <a:lnSpc>
                <a:spcPct val="80000"/>
              </a:lnSpc>
              <a:buFont typeface="Wingdings" charset="2"/>
              <a:buChar char="q"/>
            </a:pPr>
            <a:r>
              <a:rPr lang="fr-FR" altLang="x-none" sz="1600" dirty="0"/>
              <a:t>Jean-Denis Vigne, archaeozoologist, Director of Research at the Muséum National d</a:t>
            </a:r>
            <a:r>
              <a:rPr lang="fr-FR" altLang="fr-FR" sz="1600" dirty="0"/>
              <a:t>’</a:t>
            </a:r>
            <a:r>
              <a:rPr lang="fr-FR" altLang="x-none" sz="1600" dirty="0"/>
              <a:t>Histoire Naturelle </a:t>
            </a:r>
          </a:p>
          <a:p>
            <a:pPr>
              <a:lnSpc>
                <a:spcPct val="80000"/>
              </a:lnSpc>
              <a:buFont typeface="Wingdings" charset="2"/>
              <a:buChar char="q"/>
            </a:pPr>
            <a:r>
              <a:rPr lang="fr-FR" altLang="x-none" sz="1600" dirty="0"/>
              <a:t>INRA (Alain Boissy, Jean-Louis Peyraud and Jacques Servière) </a:t>
            </a:r>
          </a:p>
          <a:p>
            <a:pPr>
              <a:lnSpc>
                <a:spcPct val="80000"/>
              </a:lnSpc>
              <a:buFont typeface="Wingdings" charset="2"/>
              <a:buChar char="q"/>
            </a:pPr>
            <a:r>
              <a:rPr lang="fr-FR" altLang="x-none" sz="1600" dirty="0"/>
              <a:t>Véronique Pardo, ethnologist and OCHA official</a:t>
            </a:r>
          </a:p>
          <a:p>
            <a:pPr>
              <a:lnSpc>
                <a:spcPct val="80000"/>
              </a:lnSpc>
              <a:buFont typeface="Wingdings" charset="2"/>
              <a:buChar char="q"/>
            </a:pPr>
            <a:r>
              <a:rPr lang="fr-FR" altLang="x-none" sz="1600" dirty="0"/>
              <a:t>Renaud Denoix de Saint Marc, legal expert, former member of the Constitutional Council </a:t>
            </a:r>
          </a:p>
          <a:p>
            <a:pPr>
              <a:lnSpc>
                <a:spcPct val="80000"/>
              </a:lnSpc>
              <a:buFont typeface="Wingdings" charset="2"/>
              <a:buChar char="q"/>
            </a:pPr>
            <a:r>
              <a:rPr lang="fr-FR" sz="1600" dirty="0"/>
              <a:t>Charles Lagier, lawyer </a:t>
            </a:r>
          </a:p>
          <a:p>
            <a:pPr>
              <a:lnSpc>
                <a:spcPct val="80000"/>
              </a:lnSpc>
              <a:buFont typeface="Wingdings" charset="2"/>
              <a:buChar char="q"/>
            </a:pPr>
            <a:r>
              <a:rPr lang="fr-FR" sz="1600" dirty="0"/>
              <a:t>Cyrille Emery, lawyer</a:t>
            </a:r>
          </a:p>
          <a:p>
            <a:pPr>
              <a:lnSpc>
                <a:spcPct val="80000"/>
              </a:lnSpc>
              <a:buFont typeface="Wingdings" charset="2"/>
              <a:buChar char="q"/>
            </a:pPr>
            <a:r>
              <a:rPr lang="fr-FR" sz="1600" dirty="0"/>
              <a:t>Alexandre Le Mière, lawyer</a:t>
            </a:r>
          </a:p>
          <a:p>
            <a:pPr marL="0" indent="0" eaLnBrk="1" hangingPunct="1">
              <a:spcBef>
                <a:spcPct val="0"/>
              </a:spcBef>
              <a:buClrTx/>
              <a:buSzTx/>
              <a:buNone/>
            </a:pPr>
            <a:endParaRPr lang="en-GB" altLang="fr-FR" sz="2000" dirty="0"/>
          </a:p>
          <a:p>
            <a:pPr marL="0" indent="0" eaLnBrk="1" hangingPunct="1">
              <a:spcBef>
                <a:spcPct val="0"/>
              </a:spcBef>
              <a:buClrTx/>
              <a:buSzTx/>
              <a:buNone/>
            </a:pPr>
            <a:r>
              <a:rPr dirty="0"/>
              <a:t> </a:t>
            </a:r>
          </a:p>
        </p:txBody>
      </p:sp>
    </p:spTree>
    <p:extLst>
      <p:ext uri="{BB962C8B-B14F-4D97-AF65-F5344CB8AC3E}">
        <p14:creationId xmlns:p14="http://schemas.microsoft.com/office/powerpoint/2010/main" val="116382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ZoneTexte 4"/>
          <p:cNvSpPr txBox="1">
            <a:spLocks noChangeArrowheads="1"/>
          </p:cNvSpPr>
          <p:nvPr/>
        </p:nvSpPr>
        <p:spPr bwMode="auto">
          <a:xfrm>
            <a:off x="1687513" y="23018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Tx/>
              <a:buNone/>
            </a:pPr>
            <a:endParaRPr lang="fr-FR" altLang="fr-FR" sz="1800"/>
          </a:p>
        </p:txBody>
      </p:sp>
      <p:sp>
        <p:nvSpPr>
          <p:cNvPr id="8" name="Titre 1"/>
          <p:cNvSpPr>
            <a:spLocks noGrp="1"/>
          </p:cNvSpPr>
          <p:nvPr>
            <p:ph type="title"/>
          </p:nvPr>
        </p:nvSpPr>
        <p:spPr>
          <a:xfrm>
            <a:off x="457200" y="167672"/>
            <a:ext cx="8229600" cy="990600"/>
          </a:xfrm>
        </p:spPr>
        <p:txBody>
          <a:bodyPr>
            <a:normAutofit/>
          </a:bodyPr>
          <a:lstStyle/>
          <a:p>
            <a:pPr algn="ctr" eaLnBrk="1" fontAlgn="auto" hangingPunct="1">
              <a:spcAft>
                <a:spcPts val="0"/>
              </a:spcAft>
              <a:defRPr/>
            </a:pPr>
            <a:r>
              <a:rPr lang="fr-FR" sz="3200" dirty="0"/>
              <a:t>Organisation of 3 college meetings</a:t>
            </a:r>
          </a:p>
        </p:txBody>
      </p:sp>
      <p:sp>
        <p:nvSpPr>
          <p:cNvPr id="37892" name="ZoneTexte 5"/>
          <p:cNvSpPr txBox="1">
            <a:spLocks noChangeArrowheads="1"/>
          </p:cNvSpPr>
          <p:nvPr/>
        </p:nvSpPr>
        <p:spPr bwMode="auto">
          <a:xfrm>
            <a:off x="279400" y="1243394"/>
            <a:ext cx="878959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 typeface="Wingdings" charset="2"/>
              <a:buChar char="§"/>
            </a:pPr>
            <a:r>
              <a:rPr lang="fr-FR" altLang="fr-FR" sz="1800" b="1" u="sng" dirty="0">
                <a:solidFill>
                  <a:srgbClr val="FF6600"/>
                </a:solidFill>
              </a:rPr>
              <a:t>22 </a:t>
            </a:r>
            <a:r>
              <a:rPr lang="fr-FR" altLang="fr-FR" sz="1800" b="1" u="sng" dirty="0" err="1">
                <a:solidFill>
                  <a:srgbClr val="FF6600"/>
                </a:solidFill>
              </a:rPr>
              <a:t>September</a:t>
            </a:r>
            <a:r>
              <a:rPr lang="fr-FR" altLang="fr-FR" sz="1800" b="1" dirty="0">
                <a:solidFill>
                  <a:srgbClr val="FF6600"/>
                </a:solidFill>
              </a:rPr>
              <a:t>: meeting of the college of legal experts headed by Renaud Denoix de Saint Marc</a:t>
            </a:r>
          </a:p>
          <a:p>
            <a:pPr eaLnBrk="1" hangingPunct="1">
              <a:spcBef>
                <a:spcPct val="0"/>
              </a:spcBef>
              <a:buClrTx/>
              <a:buSzTx/>
              <a:buFont typeface="Wingdings" charset="2"/>
              <a:buChar char="Ø"/>
            </a:pPr>
            <a:r>
              <a:rPr lang="fr-FR" altLang="fr-FR" sz="1800" dirty="0"/>
              <a:t>The status of animals</a:t>
            </a:r>
          </a:p>
          <a:p>
            <a:pPr eaLnBrk="1" hangingPunct="1">
              <a:spcBef>
                <a:spcPct val="0"/>
              </a:spcBef>
              <a:buClrTx/>
              <a:buSzTx/>
              <a:buFont typeface="Wingdings" charset="2"/>
              <a:buChar char="Ø"/>
            </a:pPr>
            <a:r>
              <a:rPr lang="fr-FR" altLang="fr-FR" sz="1800" dirty="0"/>
              <a:t>Animal rights</a:t>
            </a:r>
          </a:p>
          <a:p>
            <a:pPr eaLnBrk="1" hangingPunct="1">
              <a:spcBef>
                <a:spcPct val="0"/>
              </a:spcBef>
              <a:buClrTx/>
              <a:buSzTx/>
              <a:buFont typeface="Wingdings" charset="2"/>
              <a:buChar char="Ø"/>
            </a:pPr>
            <a:r>
              <a:rPr lang="fr-FR" altLang="fr-FR" sz="1800" dirty="0"/>
              <a:t>The status of animal rights associations</a:t>
            </a:r>
          </a:p>
          <a:p>
            <a:pPr eaLnBrk="1" hangingPunct="1">
              <a:spcBef>
                <a:spcPct val="0"/>
              </a:spcBef>
              <a:buClrTx/>
              <a:buSzTx/>
              <a:buFontTx/>
              <a:buNone/>
            </a:pPr>
            <a:endParaRPr lang="en-GB" altLang="fr-FR" sz="1800" dirty="0"/>
          </a:p>
        </p:txBody>
      </p:sp>
      <p:sp>
        <p:nvSpPr>
          <p:cNvPr id="37894" name="ZoneTexte 8"/>
          <p:cNvSpPr txBox="1">
            <a:spLocks noChangeArrowheads="1"/>
          </p:cNvSpPr>
          <p:nvPr/>
        </p:nvSpPr>
        <p:spPr bwMode="auto">
          <a:xfrm>
            <a:off x="279400" y="3167965"/>
            <a:ext cx="8407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 typeface="Wingdings" charset="2"/>
              <a:buChar char="§"/>
            </a:pPr>
            <a:r>
              <a:rPr lang="fr-FR" altLang="fr-FR" sz="1800" b="1" u="sng" dirty="0">
                <a:solidFill>
                  <a:srgbClr val="FF6600"/>
                </a:solidFill>
              </a:rPr>
              <a:t>9 </a:t>
            </a:r>
            <a:r>
              <a:rPr lang="fr-FR" altLang="fr-FR" sz="1800" b="1" u="sng" dirty="0" err="1">
                <a:solidFill>
                  <a:srgbClr val="FF6600"/>
                </a:solidFill>
              </a:rPr>
              <a:t>October</a:t>
            </a:r>
            <a:r>
              <a:rPr lang="fr-FR" altLang="fr-FR" sz="1800" b="1" dirty="0">
                <a:solidFill>
                  <a:srgbClr val="FF6600"/>
                </a:solidFill>
              </a:rPr>
              <a:t>: meeting of the college of philosophers headed by Francis Wolff</a:t>
            </a:r>
          </a:p>
          <a:p>
            <a:pPr eaLnBrk="1" hangingPunct="1">
              <a:spcBef>
                <a:spcPct val="0"/>
              </a:spcBef>
              <a:buClrTx/>
              <a:buSzTx/>
              <a:buFont typeface="Wingdings" charset="2"/>
              <a:buChar char="Ø"/>
            </a:pPr>
            <a:r>
              <a:rPr lang="fr-FR" altLang="fr-FR" sz="1800" dirty="0"/>
              <a:t>Human-animal relations</a:t>
            </a:r>
          </a:p>
          <a:p>
            <a:pPr eaLnBrk="1" hangingPunct="1">
              <a:spcBef>
                <a:spcPct val="0"/>
              </a:spcBef>
              <a:buClrTx/>
              <a:buSzTx/>
              <a:buFont typeface="Wingdings" charset="2"/>
              <a:buChar char="Ø"/>
            </a:pPr>
            <a:r>
              <a:rPr lang="fr-FR" altLang="fr-FR" sz="1800" dirty="0"/>
              <a:t>Presentation of contemporary utopian scenarios (post-humanism, animalism and cosmopolitanism)</a:t>
            </a:r>
          </a:p>
        </p:txBody>
      </p:sp>
      <p:sp>
        <p:nvSpPr>
          <p:cNvPr id="9" name="ZoneTexte 8"/>
          <p:cNvSpPr txBox="1">
            <a:spLocks noChangeArrowheads="1"/>
          </p:cNvSpPr>
          <p:nvPr/>
        </p:nvSpPr>
        <p:spPr bwMode="auto">
          <a:xfrm>
            <a:off x="279400" y="4758933"/>
            <a:ext cx="840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 typeface="Wingdings" charset="2"/>
              <a:buChar char="§"/>
            </a:pPr>
            <a:r>
              <a:rPr lang="fr-FR" altLang="fr-FR" sz="1800" b="1" u="sng" dirty="0">
                <a:solidFill>
                  <a:srgbClr val="FF6600"/>
                </a:solidFill>
              </a:rPr>
              <a:t>19 </a:t>
            </a:r>
            <a:r>
              <a:rPr lang="fr-FR" altLang="fr-FR" sz="1800" b="1" u="sng" dirty="0" err="1">
                <a:solidFill>
                  <a:srgbClr val="FF6600"/>
                </a:solidFill>
              </a:rPr>
              <a:t>November</a:t>
            </a:r>
            <a:r>
              <a:rPr lang="fr-FR" altLang="fr-FR" sz="1800" dirty="0">
                <a:solidFill>
                  <a:srgbClr val="FF6600"/>
                </a:solidFill>
              </a:rPr>
              <a:t>: </a:t>
            </a:r>
            <a:r>
              <a:rPr lang="fr-FR" altLang="fr-FR" sz="1800" b="1" dirty="0">
                <a:solidFill>
                  <a:srgbClr val="FF6600"/>
                </a:solidFill>
              </a:rPr>
              <a:t>meeting of the college of scientists headed by Jacques Servière (INRA) and senior politician Frédéric Descrozaille</a:t>
            </a:r>
            <a:endParaRPr lang="en-GB" altLang="fr-FR" sz="1800" dirty="0"/>
          </a:p>
          <a:p>
            <a:pPr eaLnBrk="1" hangingPunct="1">
              <a:spcBef>
                <a:spcPct val="0"/>
              </a:spcBef>
              <a:buClrTx/>
              <a:buSzTx/>
              <a:buFont typeface="Wingdings" charset="2"/>
              <a:buChar char="Ø"/>
            </a:pPr>
            <a:r>
              <a:rPr lang="fr-FR" altLang="fr-FR" sz="1800" dirty="0"/>
              <a:t>Presentation of the INRA report on animal consciousness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 3"/>
          <p:cNvPicPr>
            <a:picLocks noChangeAspect="1"/>
          </p:cNvPicPr>
          <p:nvPr/>
        </p:nvPicPr>
        <p:blipFill>
          <a:blip r:embed="rId2">
            <a:alphaModFix amt="53000"/>
            <a:extLst>
              <a:ext uri="{28A0092B-C50C-407E-A947-70E740481C1C}">
                <a14:useLocalDpi xmlns:a14="http://schemas.microsoft.com/office/drawing/2010/main" val="0"/>
              </a:ext>
            </a:extLst>
          </a:blip>
          <a:srcRect r="47208" b="20702"/>
          <a:stretch>
            <a:fillRect/>
          </a:stretch>
        </p:blipFill>
        <p:spPr bwMode="auto">
          <a:xfrm>
            <a:off x="7847013" y="4851400"/>
            <a:ext cx="1296987" cy="2006600"/>
          </a:xfrm>
          <a:prstGeom prst="rect">
            <a:avLst/>
          </a:prstGeom>
          <a:noFill/>
          <a:ln>
            <a:noFill/>
          </a:ln>
          <a:extLst>
            <a:ext uri="{909E8E84-426E-40DD-AFC4-6F175D3DCCD1}">
              <a14:hiddenFill xmlns:a14="http://schemas.microsoft.com/office/drawing/2010/main">
                <a:solidFill>
                  <a:srgbClr val="FFFFFF">
                    <a:alpha val="5294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ZoneTexte 4"/>
          <p:cNvSpPr txBox="1">
            <a:spLocks noChangeArrowheads="1"/>
          </p:cNvSpPr>
          <p:nvPr/>
        </p:nvSpPr>
        <p:spPr bwMode="auto">
          <a:xfrm>
            <a:off x="1687513" y="23018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Tx/>
              <a:buNone/>
            </a:pPr>
            <a:endParaRPr lang="fr-FR" altLang="fr-FR" sz="1800"/>
          </a:p>
        </p:txBody>
      </p:sp>
      <p:sp>
        <p:nvSpPr>
          <p:cNvPr id="8" name="Titre 1"/>
          <p:cNvSpPr>
            <a:spLocks noGrp="1"/>
          </p:cNvSpPr>
          <p:nvPr>
            <p:ph type="title"/>
          </p:nvPr>
        </p:nvSpPr>
        <p:spPr>
          <a:xfrm>
            <a:off x="457200" y="134802"/>
            <a:ext cx="8229600" cy="990600"/>
          </a:xfrm>
        </p:spPr>
        <p:txBody>
          <a:bodyPr>
            <a:normAutofit fontScale="90000"/>
          </a:bodyPr>
          <a:lstStyle/>
          <a:p>
            <a:pPr algn="ctr" eaLnBrk="1" fontAlgn="auto" hangingPunct="1">
              <a:spcAft>
                <a:spcPts val="0"/>
              </a:spcAft>
              <a:defRPr/>
            </a:pPr>
            <a:r>
              <a:rPr dirty="0"/>
              <a:t>Presentation of a book by Francis Wolff</a:t>
            </a:r>
          </a:p>
        </p:txBody>
      </p:sp>
      <p:sp>
        <p:nvSpPr>
          <p:cNvPr id="37892" name="ZoneTexte 5"/>
          <p:cNvSpPr txBox="1">
            <a:spLocks noChangeArrowheads="1"/>
          </p:cNvSpPr>
          <p:nvPr/>
        </p:nvSpPr>
        <p:spPr bwMode="auto">
          <a:xfrm>
            <a:off x="261938" y="1117600"/>
            <a:ext cx="8080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charset="0"/>
              <a:buChar char="•"/>
              <a:defRPr sz="2400">
                <a:solidFill>
                  <a:schemeClr val="tx1"/>
                </a:solidFill>
                <a:latin typeface="Arial" charset="0"/>
                <a:ea typeface="ＭＳ Ｐゴシック" charset="-128"/>
              </a:defRPr>
            </a:lvl1pPr>
            <a:lvl2pPr marL="742950" indent="-285750">
              <a:spcBef>
                <a:spcPct val="20000"/>
              </a:spcBef>
              <a:buClr>
                <a:schemeClr val="accent1"/>
              </a:buClr>
              <a:buSzPct val="85000"/>
              <a:buFont typeface="Arial" charset="0"/>
              <a:buChar char="•"/>
              <a:defRPr sz="2000">
                <a:solidFill>
                  <a:schemeClr val="tx1"/>
                </a:solidFill>
                <a:latin typeface="Arial" charset="0"/>
                <a:ea typeface="ＭＳ Ｐゴシック" charset="-128"/>
              </a:defRPr>
            </a:lvl2pPr>
            <a:lvl3pPr marL="1143000" indent="-228600">
              <a:spcBef>
                <a:spcPct val="20000"/>
              </a:spcBef>
              <a:buClr>
                <a:schemeClr val="accent1"/>
              </a:buClr>
              <a:buSzPct val="90000"/>
              <a:buFont typeface="Arial" charset="0"/>
              <a:buChar char="•"/>
              <a:defRPr>
                <a:solidFill>
                  <a:schemeClr val="tx1"/>
                </a:solidFill>
                <a:latin typeface="Arial" charset="0"/>
                <a:ea typeface="ＭＳ Ｐゴシック" charset="-128"/>
              </a:defRPr>
            </a:lvl3pPr>
            <a:lvl4pPr marL="1600200" indent="-228600">
              <a:spcBef>
                <a:spcPct val="20000"/>
              </a:spcBef>
              <a:buClr>
                <a:schemeClr val="accent1"/>
              </a:buClr>
              <a:buFont typeface="Arial" charset="0"/>
              <a:buChar char="•"/>
              <a:defRPr sz="1600">
                <a:solidFill>
                  <a:schemeClr val="tx1"/>
                </a:solidFill>
                <a:latin typeface="Arial" charset="0"/>
                <a:ea typeface="ＭＳ Ｐゴシック" charset="-128"/>
              </a:defRPr>
            </a:lvl4pPr>
            <a:lvl5pPr marL="2057400" indent="-228600">
              <a:spcBef>
                <a:spcPct val="20000"/>
              </a:spcBef>
              <a:buClr>
                <a:schemeClr val="accent1"/>
              </a:buClr>
              <a:buSzPct val="100000"/>
              <a:buFont typeface="Arial" charset="0"/>
              <a:buChar char="•"/>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ea typeface="ＭＳ Ｐゴシック" charset="-128"/>
              </a:defRPr>
            </a:lvl9pPr>
          </a:lstStyle>
          <a:p>
            <a:pPr eaLnBrk="1" hangingPunct="1">
              <a:spcBef>
                <a:spcPct val="0"/>
              </a:spcBef>
              <a:buClrTx/>
              <a:buSzTx/>
              <a:buFont typeface="Wingdings" charset="2"/>
              <a:buChar char="§"/>
            </a:pPr>
            <a:r>
              <a:rPr lang="fr-FR" altLang="fr-FR" sz="1800" b="1" dirty="0">
                <a:solidFill>
                  <a:srgbClr val="FF6600"/>
                </a:solidFill>
              </a:rPr>
              <a:t>19 December at Café Procope </a:t>
            </a:r>
          </a:p>
          <a:p>
            <a:pPr eaLnBrk="1" hangingPunct="1">
              <a:spcBef>
                <a:spcPct val="0"/>
              </a:spcBef>
              <a:buClrTx/>
              <a:buSzTx/>
              <a:buFont typeface="Wingdings" charset="2"/>
              <a:buChar char="Ø"/>
            </a:pPr>
            <a:r>
              <a:rPr lang="fr-FR" altLang="fr-FR" sz="1800" dirty="0"/>
              <a:t>Presentation and dedication of the book </a:t>
            </a:r>
            <a:r>
              <a:rPr lang="fr-FR" altLang="fr-FR" sz="1800" i="1" u="sng" dirty="0"/>
              <a:t>Trois Utopies Contemporaines</a:t>
            </a:r>
            <a:r>
              <a:rPr lang="fr-FR" altLang="fr-FR" sz="1800" dirty="0"/>
              <a:t> attended by Frédéric Descrozaille, senior politician and spokesperson of the Forum</a:t>
            </a:r>
          </a:p>
          <a:p>
            <a:pPr eaLnBrk="1" hangingPunct="1">
              <a:spcBef>
                <a:spcPct val="0"/>
              </a:spcBef>
              <a:buClrTx/>
              <a:buSzTx/>
              <a:buFont typeface="Wingdings" charset="2"/>
              <a:buChar char="Ø"/>
            </a:pPr>
            <a:r>
              <a:rPr lang="fr-FR" altLang="fr-FR" sz="1800" dirty="0"/>
              <a:t>Cocktail </a:t>
            </a:r>
            <a:r>
              <a:rPr lang="fr-FR" altLang="fr-FR" sz="1800" dirty="0" err="1"/>
              <a:t>reception</a:t>
            </a:r>
            <a:r>
              <a:rPr lang="fr-FR" altLang="fr-FR" sz="1800" dirty="0"/>
              <a:t> </a:t>
            </a:r>
            <a:r>
              <a:rPr lang="fr-FR" altLang="fr-FR" sz="1800" dirty="0" err="1"/>
              <a:t>organised</a:t>
            </a:r>
            <a:r>
              <a:rPr lang="fr-FR" altLang="fr-FR" sz="1800" dirty="0"/>
              <a:t> by OCHA</a:t>
            </a:r>
          </a:p>
          <a:p>
            <a:pPr eaLnBrk="1" hangingPunct="1">
              <a:spcBef>
                <a:spcPct val="0"/>
              </a:spcBef>
              <a:buClrTx/>
              <a:buSzTx/>
              <a:buFont typeface="Wingdings" charset="2"/>
              <a:buChar char="Ø"/>
            </a:pPr>
            <a:r>
              <a:rPr lang="fr-FR" altLang="fr-FR" sz="1800" dirty="0"/>
              <a:t>70 guests </a:t>
            </a:r>
          </a:p>
          <a:p>
            <a:pPr eaLnBrk="1" hangingPunct="1">
              <a:spcBef>
                <a:spcPct val="0"/>
              </a:spcBef>
              <a:buClrTx/>
              <a:buSzTx/>
              <a:buFont typeface="Wingdings" charset="2"/>
              <a:buChar char="Ø"/>
            </a:pPr>
            <a:endParaRPr lang="en-GB" altLang="fr-FR" sz="1800" dirty="0"/>
          </a:p>
          <a:p>
            <a:pPr eaLnBrk="1" hangingPunct="1">
              <a:spcBef>
                <a:spcPct val="0"/>
              </a:spcBef>
              <a:buClrTx/>
              <a:buSzTx/>
              <a:buFontTx/>
              <a:buNone/>
            </a:pPr>
            <a:endParaRPr lang="en-GB" altLang="fr-FR" sz="18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161820" y="3095334"/>
            <a:ext cx="4081901" cy="3061426"/>
          </a:xfrm>
          <a:prstGeom prst="rect">
            <a:avLst/>
          </a:prstGeom>
        </p:spPr>
      </p:pic>
      <p:pic>
        <p:nvPicPr>
          <p:cNvPr id="4" name="Image 3"/>
          <p:cNvPicPr>
            <a:picLocks noChangeAspect="1"/>
          </p:cNvPicPr>
          <p:nvPr/>
        </p:nvPicPr>
        <p:blipFill>
          <a:blip r:embed="rId4"/>
          <a:stretch>
            <a:fillRect/>
          </a:stretch>
        </p:blipFill>
        <p:spPr>
          <a:xfrm>
            <a:off x="566353" y="2991394"/>
            <a:ext cx="3675604" cy="3675604"/>
          </a:xfrm>
          <a:prstGeom prst="rect">
            <a:avLst/>
          </a:prstGeom>
        </p:spPr>
      </p:pic>
    </p:spTree>
    <p:extLst>
      <p:ext uri="{BB962C8B-B14F-4D97-AF65-F5344CB8AC3E}">
        <p14:creationId xmlns:p14="http://schemas.microsoft.com/office/powerpoint/2010/main" val="1903605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Clarté.thmx</Template>
  <TotalTime>11963</TotalTime>
  <Words>1287</Words>
  <Application>Microsoft Office PowerPoint</Application>
  <PresentationFormat>Affichage à l'écran (4:3)</PresentationFormat>
  <Paragraphs>213</Paragraphs>
  <Slides>18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ＭＳ Ｐゴシック</vt:lpstr>
      <vt:lpstr>Arial</vt:lpstr>
      <vt:lpstr>Calibri</vt:lpstr>
      <vt:lpstr>Calibri Light</vt:lpstr>
      <vt:lpstr>Wingdings</vt:lpstr>
      <vt:lpstr>Clarté</vt:lpstr>
      <vt:lpstr> Humans, Animals &amp; Society A forum for a humanist ethic  </vt:lpstr>
      <vt:lpstr>Current issues</vt:lpstr>
      <vt:lpstr>Members </vt:lpstr>
      <vt:lpstr>Présentation PowerPoint</vt:lpstr>
      <vt:lpstr>Présentation PowerPoint</vt:lpstr>
      <vt:lpstr>Présentation PowerPoint</vt:lpstr>
      <vt:lpstr>Official launch of the scientific committee on 7 July</vt:lpstr>
      <vt:lpstr>Organisation of 3 college meetings</vt:lpstr>
      <vt:lpstr>Presentation of a book by Francis Wolff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COM'PUBLICS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Homme Animal &amp; Societe Le Forum pour une éthique humaniste</dc:title>
  <dc:creator>Matthieu Pineda</dc:creator>
  <cp:lastModifiedBy>Thewinn Kuor</cp:lastModifiedBy>
  <cp:revision>258</cp:revision>
  <cp:lastPrinted>2018-04-27T09:45:00Z</cp:lastPrinted>
  <dcterms:created xsi:type="dcterms:W3CDTF">2016-11-18T10:22:35Z</dcterms:created>
  <dcterms:modified xsi:type="dcterms:W3CDTF">2018-05-16T07:40:59Z</dcterms:modified>
</cp:coreProperties>
</file>