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AC598-0395-4D3D-8BD5-6C9AA3FB8D8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4FEA3F5-00AC-4C9C-850A-654FEEDA59E0}">
      <dgm:prSet/>
      <dgm:spPr>
        <a:xfrm>
          <a:off x="70568" y="660082"/>
          <a:ext cx="1407574" cy="880110"/>
        </a:xfrm>
      </dgm:spPr>
      <dgm:t>
        <a:bodyPr/>
        <a:lstStyle/>
        <a:p>
          <a:pPr rtl="0"/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flavor</a:t>
          </a:r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enhancer</a:t>
          </a:r>
          <a:endParaRPr lang="hr-HR" b="1" dirty="0">
            <a:effectLst/>
            <a:latin typeface="Tw Cen MT" panose="020B0602020104020603" pitchFamily="34" charset="-18"/>
            <a:ea typeface="+mn-ea"/>
            <a:cs typeface="+mn-cs"/>
          </a:endParaRPr>
        </a:p>
      </dgm:t>
    </dgm:pt>
    <dgm:pt modelId="{144543D2-6758-4AC8-88A4-B7A8DA843125}" type="parTrans" cxnId="{DEACBAFA-A1D6-4E7A-B85B-96F0B33889EF}">
      <dgm:prSet/>
      <dgm:spPr/>
      <dgm:t>
        <a:bodyPr/>
        <a:lstStyle/>
        <a:p>
          <a:endParaRPr lang="hr-HR"/>
        </a:p>
      </dgm:t>
    </dgm:pt>
    <dgm:pt modelId="{923A1E2A-E8E0-42E9-B8B0-35A39E4629FA}" type="sibTrans" cxnId="{DEACBAFA-A1D6-4E7A-B85B-96F0B33889EF}">
      <dgm:prSet/>
      <dgm:spPr/>
      <dgm:t>
        <a:bodyPr/>
        <a:lstStyle/>
        <a:p>
          <a:endParaRPr lang="hr-HR"/>
        </a:p>
      </dgm:t>
    </dgm:pt>
    <dgm:pt modelId="{F9C9162F-3D4A-4E76-A746-2A0F84D2D955}">
      <dgm:prSet/>
      <dgm:spPr>
        <a:xfrm>
          <a:off x="70568" y="660082"/>
          <a:ext cx="1407574" cy="880110"/>
        </a:xfrm>
      </dgm:spPr>
      <dgm:t>
        <a:bodyPr/>
        <a:lstStyle/>
        <a:p>
          <a:pPr rtl="0"/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artificial</a:t>
          </a:r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color</a:t>
          </a:r>
          <a:endParaRPr lang="hr-HR" b="1" dirty="0">
            <a:effectLst/>
            <a:latin typeface="Tw Cen MT" panose="020B0602020104020603" pitchFamily="34" charset="-18"/>
            <a:ea typeface="+mn-ea"/>
            <a:cs typeface="+mn-cs"/>
          </a:endParaRPr>
        </a:p>
      </dgm:t>
    </dgm:pt>
    <dgm:pt modelId="{24F6AA06-AFAA-41AA-A717-BD0A2F51535C}" type="parTrans" cxnId="{5DE03AA9-A25B-4ABC-9A4A-1FB63FC8A346}">
      <dgm:prSet/>
      <dgm:spPr/>
      <dgm:t>
        <a:bodyPr/>
        <a:lstStyle/>
        <a:p>
          <a:endParaRPr lang="hr-HR"/>
        </a:p>
      </dgm:t>
    </dgm:pt>
    <dgm:pt modelId="{76E6103F-D1FF-43DA-864C-7490CFD71BF0}" type="sibTrans" cxnId="{5DE03AA9-A25B-4ABC-9A4A-1FB63FC8A346}">
      <dgm:prSet/>
      <dgm:spPr/>
      <dgm:t>
        <a:bodyPr/>
        <a:lstStyle/>
        <a:p>
          <a:endParaRPr lang="hr-HR"/>
        </a:p>
      </dgm:t>
    </dgm:pt>
    <dgm:pt modelId="{BD749A6E-956A-40BE-8C66-2C3A35DD6412}">
      <dgm:prSet/>
      <dgm:spPr>
        <a:xfrm>
          <a:off x="70568" y="660082"/>
          <a:ext cx="1407574" cy="880110"/>
        </a:xfrm>
      </dgm:spPr>
      <dgm:t>
        <a:bodyPr/>
        <a:lstStyle/>
        <a:p>
          <a:pPr rtl="0"/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Gluten</a:t>
          </a:r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free</a:t>
          </a:r>
          <a:endParaRPr lang="hr-HR" b="1" dirty="0">
            <a:effectLst/>
            <a:latin typeface="Tw Cen MT" panose="020B0602020104020603" pitchFamily="34" charset="-18"/>
            <a:ea typeface="+mn-ea"/>
            <a:cs typeface="+mn-cs"/>
          </a:endParaRPr>
        </a:p>
      </dgm:t>
    </dgm:pt>
    <dgm:pt modelId="{DAB62BEB-5854-44A0-8F84-7828553D014E}" type="parTrans" cxnId="{DDDC5D88-3437-48F4-A4B8-4DB95697C6BC}">
      <dgm:prSet/>
      <dgm:spPr/>
      <dgm:t>
        <a:bodyPr/>
        <a:lstStyle/>
        <a:p>
          <a:endParaRPr lang="hr-HR"/>
        </a:p>
      </dgm:t>
    </dgm:pt>
    <dgm:pt modelId="{D7A0D804-67D0-4442-A893-6541F6E1D39C}" type="sibTrans" cxnId="{DDDC5D88-3437-48F4-A4B8-4DB95697C6BC}">
      <dgm:prSet/>
      <dgm:spPr/>
      <dgm:t>
        <a:bodyPr/>
        <a:lstStyle/>
        <a:p>
          <a:endParaRPr lang="hr-HR"/>
        </a:p>
      </dgm:t>
    </dgm:pt>
    <dgm:pt modelId="{AD55DC13-99E8-4DA8-B81B-1D7B3CA5886F}">
      <dgm:prSet/>
      <dgm:spPr>
        <a:xfrm>
          <a:off x="70568" y="660082"/>
          <a:ext cx="1407574" cy="880110"/>
        </a:xfrm>
      </dgm:spPr>
      <dgm:t>
        <a:bodyPr/>
        <a:lstStyle/>
        <a:p>
          <a:pPr rtl="0"/>
          <a:r>
            <a:rPr lang="hr-HR" b="1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b="1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soy</a:t>
          </a:r>
          <a:endParaRPr lang="hr-HR" b="1" dirty="0">
            <a:effectLst/>
            <a:latin typeface="Tw Cen MT" panose="020B0602020104020603" pitchFamily="34" charset="-18"/>
            <a:ea typeface="+mn-ea"/>
            <a:cs typeface="+mn-cs"/>
          </a:endParaRPr>
        </a:p>
      </dgm:t>
    </dgm:pt>
    <dgm:pt modelId="{C92CBA36-9F5C-4381-B02C-D7CAF9CB4E3D}" type="parTrans" cxnId="{F0376113-AD4D-4EA3-BF34-8F30EC1223A4}">
      <dgm:prSet/>
      <dgm:spPr/>
      <dgm:t>
        <a:bodyPr/>
        <a:lstStyle/>
        <a:p>
          <a:endParaRPr lang="hr-HR"/>
        </a:p>
      </dgm:t>
    </dgm:pt>
    <dgm:pt modelId="{6A8876AC-EC3E-4B7A-86C4-A67A5C70E1A8}" type="sibTrans" cxnId="{F0376113-AD4D-4EA3-BF34-8F30EC1223A4}">
      <dgm:prSet/>
      <dgm:spPr/>
      <dgm:t>
        <a:bodyPr/>
        <a:lstStyle/>
        <a:p>
          <a:endParaRPr lang="hr-HR"/>
        </a:p>
      </dgm:t>
    </dgm:pt>
    <dgm:pt modelId="{1BD26BE5-AF32-4614-A591-6DE7126EDA7B}" type="pres">
      <dgm:prSet presAssocID="{6FDAC598-0395-4D3D-8BD5-6C9AA3FB8D81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AF34D2C1-CC6A-4BD9-8299-A1E9DDA0C0A5}" type="pres">
      <dgm:prSet presAssocID="{AD55DC13-99E8-4DA8-B81B-1D7B3CA5886F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BDBFEB1-B2C4-4217-84DD-BE2F1BDBD187}" type="pres">
      <dgm:prSet presAssocID="{84FEA3F5-00AC-4C9C-850A-654FEEDA59E0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48A27D-A6ED-4074-91A9-F7820780C6A4}" type="pres">
      <dgm:prSet presAssocID="{F9C9162F-3D4A-4E76-A746-2A0F84D2D95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0A1C24-EF8D-4A34-BB20-385390EA03A6}" type="pres">
      <dgm:prSet presAssocID="{BD749A6E-956A-40BE-8C66-2C3A35DD6412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D0F8F6-3A37-40B5-A324-C72C9A4CF8AC}" type="presOf" srcId="{F9C9162F-3D4A-4E76-A746-2A0F84D2D955}" destId="{6948A27D-A6ED-4074-91A9-F7820780C6A4}" srcOrd="0" destOrd="0" presId="urn:microsoft.com/office/officeart/2009/3/layout/IncreasingArrowsProcess"/>
    <dgm:cxn modelId="{DDDC5D88-3437-48F4-A4B8-4DB95697C6BC}" srcId="{6FDAC598-0395-4D3D-8BD5-6C9AA3FB8D81}" destId="{BD749A6E-956A-40BE-8C66-2C3A35DD6412}" srcOrd="3" destOrd="0" parTransId="{DAB62BEB-5854-44A0-8F84-7828553D014E}" sibTransId="{D7A0D804-67D0-4442-A893-6541F6E1D39C}"/>
    <dgm:cxn modelId="{F0376113-AD4D-4EA3-BF34-8F30EC1223A4}" srcId="{6FDAC598-0395-4D3D-8BD5-6C9AA3FB8D81}" destId="{AD55DC13-99E8-4DA8-B81B-1D7B3CA5886F}" srcOrd="0" destOrd="0" parTransId="{C92CBA36-9F5C-4381-B02C-D7CAF9CB4E3D}" sibTransId="{6A8876AC-EC3E-4B7A-86C4-A67A5C70E1A8}"/>
    <dgm:cxn modelId="{FB854489-A8F4-49A2-90DF-140A9F233AE6}" type="presOf" srcId="{84FEA3F5-00AC-4C9C-850A-654FEEDA59E0}" destId="{4BDBFEB1-B2C4-4217-84DD-BE2F1BDBD187}" srcOrd="0" destOrd="0" presId="urn:microsoft.com/office/officeart/2009/3/layout/IncreasingArrowsProcess"/>
    <dgm:cxn modelId="{98D40061-0CDE-4BBE-916F-CADE5E299052}" type="presOf" srcId="{BD749A6E-956A-40BE-8C66-2C3A35DD6412}" destId="{6C0A1C24-EF8D-4A34-BB20-385390EA03A6}" srcOrd="0" destOrd="0" presId="urn:microsoft.com/office/officeart/2009/3/layout/IncreasingArrowsProcess"/>
    <dgm:cxn modelId="{52DDED14-66ED-43C7-BF43-3E77530C3663}" type="presOf" srcId="{AD55DC13-99E8-4DA8-B81B-1D7B3CA5886F}" destId="{AF34D2C1-CC6A-4BD9-8299-A1E9DDA0C0A5}" srcOrd="0" destOrd="0" presId="urn:microsoft.com/office/officeart/2009/3/layout/IncreasingArrowsProcess"/>
    <dgm:cxn modelId="{5DE03AA9-A25B-4ABC-9A4A-1FB63FC8A346}" srcId="{6FDAC598-0395-4D3D-8BD5-6C9AA3FB8D81}" destId="{F9C9162F-3D4A-4E76-A746-2A0F84D2D955}" srcOrd="2" destOrd="0" parTransId="{24F6AA06-AFAA-41AA-A717-BD0A2F51535C}" sibTransId="{76E6103F-D1FF-43DA-864C-7490CFD71BF0}"/>
    <dgm:cxn modelId="{DEACBAFA-A1D6-4E7A-B85B-96F0B33889EF}" srcId="{6FDAC598-0395-4D3D-8BD5-6C9AA3FB8D81}" destId="{84FEA3F5-00AC-4C9C-850A-654FEEDA59E0}" srcOrd="1" destOrd="0" parTransId="{144543D2-6758-4AC8-88A4-B7A8DA843125}" sibTransId="{923A1E2A-E8E0-42E9-B8B0-35A39E4629FA}"/>
    <dgm:cxn modelId="{E13FF205-70D6-4D79-B2BA-E29CC65D7B18}" type="presOf" srcId="{6FDAC598-0395-4D3D-8BD5-6C9AA3FB8D81}" destId="{1BD26BE5-AF32-4614-A591-6DE7126EDA7B}" srcOrd="0" destOrd="0" presId="urn:microsoft.com/office/officeart/2009/3/layout/IncreasingArrowsProcess"/>
    <dgm:cxn modelId="{CCD6A926-BC18-4F64-AE69-6971EBE89B5D}" type="presParOf" srcId="{1BD26BE5-AF32-4614-A591-6DE7126EDA7B}" destId="{AF34D2C1-CC6A-4BD9-8299-A1E9DDA0C0A5}" srcOrd="0" destOrd="0" presId="urn:microsoft.com/office/officeart/2009/3/layout/IncreasingArrowsProcess"/>
    <dgm:cxn modelId="{0B7E50EE-6709-40F8-AC69-5339E919B9CE}" type="presParOf" srcId="{1BD26BE5-AF32-4614-A591-6DE7126EDA7B}" destId="{4BDBFEB1-B2C4-4217-84DD-BE2F1BDBD187}" srcOrd="1" destOrd="0" presId="urn:microsoft.com/office/officeart/2009/3/layout/IncreasingArrowsProcess"/>
    <dgm:cxn modelId="{ED63EA65-FAC0-4324-A70D-FA6318A82AD9}" type="presParOf" srcId="{1BD26BE5-AF32-4614-A591-6DE7126EDA7B}" destId="{6948A27D-A6ED-4074-91A9-F7820780C6A4}" srcOrd="2" destOrd="0" presId="urn:microsoft.com/office/officeart/2009/3/layout/IncreasingArrowsProcess"/>
    <dgm:cxn modelId="{996354C8-379F-4B0D-B42E-AB38805AB3B5}" type="presParOf" srcId="{1BD26BE5-AF32-4614-A591-6DE7126EDA7B}" destId="{6C0A1C24-EF8D-4A34-BB20-385390EA03A6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4D2C1-CC6A-4BD9-8299-A1E9DDA0C0A5}">
      <dsp:nvSpPr>
        <dsp:cNvPr id="0" name=""/>
        <dsp:cNvSpPr/>
      </dsp:nvSpPr>
      <dsp:spPr>
        <a:xfrm>
          <a:off x="0" y="497240"/>
          <a:ext cx="6120680" cy="891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1463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soy</a:t>
          </a:r>
          <a:endParaRPr lang="hr-HR" sz="1800" b="1" kern="1200" dirty="0">
            <a:effectLst/>
            <a:latin typeface="Tw Cen MT" panose="020B0602020104020603" pitchFamily="34" charset="-18"/>
            <a:ea typeface="+mn-ea"/>
            <a:cs typeface="+mn-cs"/>
          </a:endParaRPr>
        </a:p>
      </dsp:txBody>
      <dsp:txXfrm>
        <a:off x="0" y="720017"/>
        <a:ext cx="5897904" cy="445553"/>
      </dsp:txXfrm>
    </dsp:sp>
    <dsp:sp modelId="{4BDBFEB1-B2C4-4217-84DD-BE2F1BDBD187}">
      <dsp:nvSpPr>
        <dsp:cNvPr id="0" name=""/>
        <dsp:cNvSpPr/>
      </dsp:nvSpPr>
      <dsp:spPr>
        <a:xfrm>
          <a:off x="1410816" y="794098"/>
          <a:ext cx="4709863" cy="891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1463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flavor</a:t>
          </a: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enhancer</a:t>
          </a:r>
          <a:endParaRPr lang="hr-HR" sz="1800" b="1" kern="1200" dirty="0">
            <a:effectLst/>
            <a:latin typeface="Tw Cen MT" panose="020B0602020104020603" pitchFamily="34" charset="-18"/>
            <a:ea typeface="+mn-ea"/>
            <a:cs typeface="+mn-cs"/>
          </a:endParaRPr>
        </a:p>
      </dsp:txBody>
      <dsp:txXfrm>
        <a:off x="1410816" y="1016875"/>
        <a:ext cx="4487087" cy="445553"/>
      </dsp:txXfrm>
    </dsp:sp>
    <dsp:sp modelId="{6948A27D-A6ED-4074-91A9-F7820780C6A4}">
      <dsp:nvSpPr>
        <dsp:cNvPr id="0" name=""/>
        <dsp:cNvSpPr/>
      </dsp:nvSpPr>
      <dsp:spPr>
        <a:xfrm>
          <a:off x="2821633" y="1091133"/>
          <a:ext cx="3299046" cy="891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1463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No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artificial</a:t>
          </a: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color</a:t>
          </a:r>
          <a:endParaRPr lang="hr-HR" sz="1800" b="1" kern="1200" dirty="0">
            <a:effectLst/>
            <a:latin typeface="Tw Cen MT" panose="020B0602020104020603" pitchFamily="34" charset="-18"/>
            <a:ea typeface="+mn-ea"/>
            <a:cs typeface="+mn-cs"/>
          </a:endParaRPr>
        </a:p>
      </dsp:txBody>
      <dsp:txXfrm>
        <a:off x="2821633" y="1313910"/>
        <a:ext cx="3076270" cy="445553"/>
      </dsp:txXfrm>
    </dsp:sp>
    <dsp:sp modelId="{6C0A1C24-EF8D-4A34-BB20-385390EA03A6}">
      <dsp:nvSpPr>
        <dsp:cNvPr id="0" name=""/>
        <dsp:cNvSpPr/>
      </dsp:nvSpPr>
      <dsp:spPr>
        <a:xfrm>
          <a:off x="4232450" y="1387991"/>
          <a:ext cx="1888229" cy="8911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1463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Gluten</a:t>
          </a:r>
          <a:r>
            <a:rPr lang="hr-HR" sz="1800" b="1" kern="1200" dirty="0" smtClean="0">
              <a:effectLst/>
              <a:latin typeface="Tw Cen MT" panose="020B0602020104020603" pitchFamily="34" charset="-18"/>
              <a:ea typeface="+mn-ea"/>
              <a:cs typeface="+mn-cs"/>
            </a:rPr>
            <a:t> </a:t>
          </a:r>
          <a:r>
            <a:rPr lang="hr-HR" sz="1800" b="1" kern="1200" dirty="0" err="1" smtClean="0">
              <a:effectLst/>
              <a:latin typeface="Tw Cen MT" panose="020B0602020104020603" pitchFamily="34" charset="-18"/>
              <a:ea typeface="+mn-ea"/>
              <a:cs typeface="+mn-cs"/>
            </a:rPr>
            <a:t>free</a:t>
          </a:r>
          <a:endParaRPr lang="hr-HR" sz="1800" b="1" kern="1200" dirty="0">
            <a:effectLst/>
            <a:latin typeface="Tw Cen MT" panose="020B0602020104020603" pitchFamily="34" charset="-18"/>
            <a:ea typeface="+mn-ea"/>
            <a:cs typeface="+mn-cs"/>
          </a:endParaRPr>
        </a:p>
      </dsp:txBody>
      <dsp:txXfrm>
        <a:off x="4232450" y="1610768"/>
        <a:ext cx="1665453" cy="445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6DC2E-58DA-4535-996D-1A3ED40165B7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C851-223A-4DB5-9068-C56D2A24DD8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056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9C15-805F-4B11-87A2-FCA8A5E830DA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6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4C576-1CCC-4E9D-AB98-BBEA2027AABA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7043-7A6A-43AF-96F4-B758E098E74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101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8D093-D4A8-44BB-A50C-E8029E0EC666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AF1E4-4E60-497A-9F98-C1C6EB62C0D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717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1" y="365127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6" y="365127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4522C6-181B-4139-A41E-C34B317ECC81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B44E6-3849-4265-9588-02603D77D79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789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5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89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45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1BF9D34E-E481-4EE8-8D3E-BD8D66253B00}" type="slidenum">
              <a:rPr lang="hr-HR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hr-HR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1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AAA6F-11D6-445B-9465-69559B126331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E1B34-3C36-4554-8B91-A89FCDA366B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7105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68750-13A2-4CF3-9BE4-F95FE578CE88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BE5E5-7506-4AE2-99F4-0AD4E813EC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3274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78517-869A-4D97-A247-F5CBC4973467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69C7B-819F-41EB-A189-8B1A0695776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242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01B288-3EDC-497E-97EA-CAC379E16A89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D3250-E30F-4CD9-B6A2-64853261696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2954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73B22-2BE8-450C-B9C1-A46703AC9E17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F1222-2571-4ACA-86A3-0FAD0D3F25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975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034F1-FFBB-494B-8DB7-82EED187D1C8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8C578-C968-41ED-83F2-D7B975534D8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76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04DDD-2DAD-4DB7-8D18-B5F76D731AB6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969F6-CDDB-4F3F-B202-CAF0DBEED3A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83715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5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5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ECC29-8837-46F1-BE5B-383D936AC8F9}" type="datetimeFigureOut">
              <a:rPr lang="hr-HR" altLang="sr-Latn-RS"/>
              <a:pPr/>
              <a:t>22.5.2018.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42729-8B80-4382-BC74-2E910A2FE84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7930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6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6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7DCB02-EB65-4B26-B6F8-A58403206B2D}" type="datetimeFigureOut">
              <a:rPr lang="hr-HR" altLang="sr-Latn-RS" smtClean="0">
                <a:ea typeface="ヒラギノ角ゴ Pro W3" pitchFamily="-1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22.5.2018.</a:t>
            </a:fld>
            <a:endParaRPr lang="hr-HR" altLang="sr-Latn-RS" smtClean="0">
              <a:ea typeface="ヒラギノ角ゴ Pro W3" pitchFamily="-128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6" y="63563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977182-EC5F-4FEE-8856-602B9F29023B}" type="slidenum">
              <a:rPr lang="hr-HR" altLang="sr-Latn-RS" smtClean="0">
                <a:ea typeface="ヒラギノ角ゴ Pro W3" pitchFamily="-1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sr-Latn-RS" smtClean="0">
              <a:ea typeface="ヒラギノ角ゴ Pro W3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95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282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41600"/>
            <a:ext cx="7772400" cy="2387600"/>
          </a:xfrm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COMPANY PRESENTATION</a:t>
            </a:r>
            <a:endParaRPr lang="hr-H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5517652"/>
            <a:ext cx="6858000" cy="1655764"/>
          </a:xfrm>
        </p:spPr>
        <p:txBody>
          <a:bodyPr/>
          <a:lstStyle/>
          <a:p>
            <a:r>
              <a:rPr lang="hr-H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Boris Jaranović, Marketing </a:t>
            </a:r>
            <a:r>
              <a:rPr lang="hr-H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Director</a:t>
            </a:r>
            <a:endParaRPr lang="hr-HR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hr-H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Ines Bertinovec, </a:t>
            </a:r>
            <a:r>
              <a:rPr lang="hr-H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Research</a:t>
            </a:r>
            <a:r>
              <a:rPr lang="hr-H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hr-H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Development</a:t>
            </a:r>
            <a:r>
              <a:rPr lang="hr-H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hr-HR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Director</a:t>
            </a:r>
            <a:endParaRPr lang="hr-H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3551" r="5581" b="44671"/>
          <a:stretch/>
        </p:blipFill>
        <p:spPr bwMode="auto">
          <a:xfrm>
            <a:off x="-1" y="332656"/>
            <a:ext cx="9144001" cy="308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2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95000"/>
            <a:lumOff val="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t="13551" r="2340" b="17488"/>
          <a:stretch/>
        </p:blipFill>
        <p:spPr bwMode="auto">
          <a:xfrm>
            <a:off x="483178" y="116632"/>
            <a:ext cx="8139545" cy="42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\\10.44.1.16\marketing\A PIK LOGO\ZDR CLAIM I MARK SOL zajedno\z ne\claim_zdravstveniFolder\ENGL\_zdravtveni claim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" b="100000" l="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87" y="4365104"/>
            <a:ext cx="1873513" cy="22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0686" y1="68632" x2="30612" y2="56085"/>
                        <a14:foregroundMark x1="29221" y1="48683" x2="30241" y2="51192"/>
                        <a14:foregroundMark x1="34694" y1="47428" x2="34694" y2="47428"/>
                        <a14:foregroundMark x1="44434" y1="42284" x2="44434" y2="42284"/>
                        <a14:foregroundMark x1="50649" y1="37892" x2="50649" y2="37892"/>
                        <a14:foregroundMark x1="59647" y1="37767" x2="59647" y2="37767"/>
                        <a14:foregroundMark x1="39425" y1="38519" x2="43878" y2="38269"/>
                        <a14:foregroundMark x1="51577" y1="36888" x2="54545" y2="36888"/>
                        <a14:foregroundMark x1="51113" y1="41405" x2="55380" y2="43287"/>
                        <a14:foregroundMark x1="59091" y1="40903" x2="64193" y2="35508"/>
                        <a14:foregroundMark x1="64286" y1="49184" x2="69202" y2="33626"/>
                        <a14:foregroundMark x1="73562" y1="32622" x2="76252" y2="32120"/>
                        <a14:foregroundMark x1="70779" y1="41154" x2="72727" y2="47177"/>
                        <a14:foregroundMark x1="39147" y1="60351" x2="38776" y2="65245"/>
                        <a14:foregroundMark x1="50371" y1="69511" x2="54267" y2="60602"/>
                        <a14:foregroundMark x1="62059" y1="57215" x2="62616" y2="67378"/>
                        <a14:foregroundMark x1="70872" y1="55458" x2="73748" y2="55458"/>
                        <a14:foregroundMark x1="83581" y1="59473" x2="82375" y2="20452"/>
                        <a14:foregroundMark x1="77644" y1="23714" x2="20408" y2="33501"/>
                        <a14:foregroundMark x1="78757" y1="77039" x2="24954" y2="83563"/>
                        <a14:foregroundMark x1="22727" y1="81807" x2="12709" y2="69762"/>
                        <a14:foregroundMark x1="12338" y1="65621" x2="11781" y2="51317"/>
                        <a14:foregroundMark x1="12616" y1="49184" x2="18367" y2="35634"/>
                        <a14:foregroundMark x1="17904" y1="35759" x2="11224" y2="48181"/>
                        <a14:foregroundMark x1="11132" y1="54831" x2="11132" y2="54831"/>
                        <a14:foregroundMark x1="10761" y1="60100" x2="10761" y2="60100"/>
                        <a14:foregroundMark x1="13822" y1="73400" x2="13822" y2="73400"/>
                        <a14:foregroundMark x1="16327" y1="76913" x2="16327" y2="76913"/>
                        <a14:foregroundMark x1="18646" y1="79297" x2="18646" y2="79297"/>
                        <a14:foregroundMark x1="20315" y1="80928" x2="20315" y2="80928"/>
                        <a14:foregroundMark x1="23098" y1="83061" x2="23098" y2="83061"/>
                        <a14:foregroundMark x1="47217" y1="82183" x2="47217" y2="82183"/>
                        <a14:foregroundMark x1="39610" y1="82560" x2="39610" y2="82560"/>
                        <a14:foregroundMark x1="34416" y1="83061" x2="34416" y2="83061"/>
                        <a14:foregroundMark x1="28571" y1="84191" x2="28571" y2="84191"/>
                        <a14:foregroundMark x1="30427" y1="84316" x2="30427" y2="84316"/>
                        <a14:foregroundMark x1="33210" y1="84191" x2="33210" y2="84191"/>
                        <a14:foregroundMark x1="35807" y1="83312" x2="35807" y2="83312"/>
                        <a14:foregroundMark x1="41929" y1="82936" x2="41929" y2="82936"/>
                        <a14:foregroundMark x1="48887" y1="81932" x2="48887" y2="81932"/>
                        <a14:foregroundMark x1="49907" y1="27729" x2="49907" y2="27729"/>
                        <a14:foregroundMark x1="44434" y1="28356" x2="44434" y2="28356"/>
                        <a14:foregroundMark x1="40724" y1="28984" x2="40724" y2="28984"/>
                        <a14:foregroundMark x1="35622" y1="29737" x2="35622" y2="29737"/>
                        <a14:foregroundMark x1="31447" y1="30991" x2="31447" y2="30991"/>
                        <a14:foregroundMark x1="28571" y1="31619" x2="28571" y2="31619"/>
                        <a14:foregroundMark x1="26809" y1="31242" x2="26809" y2="31242"/>
                        <a14:foregroundMark x1="24583" y1="31242" x2="24583" y2="31242"/>
                        <a14:foregroundMark x1="53154" y1="27478" x2="25325" y2="30991"/>
                        <a14:foregroundMark x1="48794" y1="27478" x2="25139" y2="30615"/>
                        <a14:foregroundMark x1="16327" y1="36888" x2="16327" y2="36888"/>
                        <a14:foregroundMark x1="14657" y1="75659" x2="14657" y2="75659"/>
                        <a14:foregroundMark x1="33952" y1="84316" x2="33952" y2="84316"/>
                        <a14:foregroundMark x1="31262" y1="85069" x2="54545" y2="81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81128"/>
            <a:ext cx="2533887" cy="18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57327" r="10783" b="21000"/>
          <a:stretch/>
        </p:blipFill>
        <p:spPr bwMode="auto">
          <a:xfrm>
            <a:off x="0" y="148442"/>
            <a:ext cx="4600575" cy="9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t="14991" r="40175" b="56319"/>
          <a:stretch/>
        </p:blipFill>
        <p:spPr bwMode="auto">
          <a:xfrm>
            <a:off x="7892823" y="44624"/>
            <a:ext cx="1034998" cy="10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7" y="1688609"/>
            <a:ext cx="8426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white"/>
                </a:solidFill>
              </a:rPr>
              <a:t>* </a:t>
            </a:r>
            <a:r>
              <a:rPr lang="hr-HR" sz="2000" dirty="0" err="1">
                <a:solidFill>
                  <a:prstClr val="white"/>
                </a:solidFill>
              </a:rPr>
              <a:t>Insight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based</a:t>
            </a:r>
            <a:r>
              <a:rPr lang="hr-HR" sz="2000" dirty="0">
                <a:solidFill>
                  <a:prstClr val="white"/>
                </a:solidFill>
              </a:rPr>
              <a:t> on </a:t>
            </a:r>
            <a:r>
              <a:rPr lang="hr-HR" sz="2000" dirty="0" err="1">
                <a:solidFill>
                  <a:prstClr val="white"/>
                </a:solidFill>
              </a:rPr>
              <a:t>consumer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needs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and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health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trends</a:t>
            </a:r>
            <a:endParaRPr lang="hr-HR" sz="2000" dirty="0">
              <a:solidFill>
                <a:prstClr val="white"/>
              </a:solidFill>
            </a:endParaRPr>
          </a:p>
          <a:p>
            <a:endParaRPr lang="hr-HR" sz="2000" dirty="0">
              <a:solidFill>
                <a:prstClr val="white"/>
              </a:solidFill>
            </a:endParaRPr>
          </a:p>
          <a:p>
            <a:r>
              <a:rPr lang="hr-HR" sz="2000" dirty="0">
                <a:solidFill>
                  <a:prstClr val="white"/>
                </a:solidFill>
              </a:rPr>
              <a:t>* </a:t>
            </a:r>
            <a:r>
              <a:rPr lang="hr-HR" sz="2000" dirty="0" err="1">
                <a:solidFill>
                  <a:prstClr val="white"/>
                </a:solidFill>
              </a:rPr>
              <a:t>Verified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by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research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of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Croatian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consumers</a:t>
            </a:r>
            <a:endParaRPr lang="hr-HR" sz="2000" dirty="0">
              <a:solidFill>
                <a:prstClr val="white"/>
              </a:solidFill>
            </a:endParaRPr>
          </a:p>
          <a:p>
            <a:endParaRPr lang="hr-HR" sz="2000" dirty="0">
              <a:solidFill>
                <a:prstClr val="white"/>
              </a:solidFill>
            </a:endParaRPr>
          </a:p>
          <a:p>
            <a:r>
              <a:rPr lang="hr-HR" sz="2000" dirty="0">
                <a:solidFill>
                  <a:prstClr val="white"/>
                </a:solidFill>
              </a:rPr>
              <a:t>* </a:t>
            </a:r>
            <a:r>
              <a:rPr lang="hr-HR" sz="2000" dirty="0" err="1">
                <a:solidFill>
                  <a:prstClr val="white"/>
                </a:solidFill>
              </a:rPr>
              <a:t>Ingredients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which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cause</a:t>
            </a:r>
            <a:r>
              <a:rPr lang="hr-HR" sz="2000" dirty="0">
                <a:solidFill>
                  <a:prstClr val="white"/>
                </a:solidFill>
              </a:rPr>
              <a:t> most </a:t>
            </a:r>
            <a:r>
              <a:rPr lang="hr-HR" sz="2000" dirty="0" err="1">
                <a:solidFill>
                  <a:prstClr val="white"/>
                </a:solidFill>
              </a:rPr>
              <a:t>concern</a:t>
            </a:r>
            <a:r>
              <a:rPr lang="hr-HR" sz="2000" dirty="0">
                <a:solidFill>
                  <a:prstClr val="white"/>
                </a:solidFill>
              </a:rPr>
              <a:t> – </a:t>
            </a:r>
            <a:r>
              <a:rPr lang="hr-HR" sz="2000" dirty="0" err="1">
                <a:solidFill>
                  <a:prstClr val="white"/>
                </a:solidFill>
              </a:rPr>
              <a:t>flavor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enhancers</a:t>
            </a:r>
            <a:r>
              <a:rPr lang="hr-HR" sz="2000" dirty="0">
                <a:solidFill>
                  <a:prstClr val="white"/>
                </a:solidFill>
              </a:rPr>
              <a:t>, </a:t>
            </a:r>
            <a:r>
              <a:rPr lang="hr-HR" sz="2000" dirty="0" err="1">
                <a:solidFill>
                  <a:prstClr val="white"/>
                </a:solidFill>
              </a:rPr>
              <a:t>artificial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colors</a:t>
            </a:r>
            <a:r>
              <a:rPr lang="hr-HR" sz="2000" dirty="0">
                <a:solidFill>
                  <a:prstClr val="white"/>
                </a:solidFill>
              </a:rPr>
              <a:t>, </a:t>
            </a:r>
            <a:r>
              <a:rPr lang="hr-HR" sz="2000" dirty="0" err="1">
                <a:solidFill>
                  <a:prstClr val="white"/>
                </a:solidFill>
              </a:rPr>
              <a:t>soy</a:t>
            </a:r>
            <a:r>
              <a:rPr lang="hr-HR" sz="2000" dirty="0">
                <a:solidFill>
                  <a:prstClr val="white"/>
                </a:solidFill>
              </a:rPr>
              <a:t>, </a:t>
            </a:r>
            <a:r>
              <a:rPr lang="hr-HR" sz="2000" dirty="0" err="1">
                <a:solidFill>
                  <a:prstClr val="white"/>
                </a:solidFill>
              </a:rPr>
              <a:t>gluten</a:t>
            </a:r>
            <a:endParaRPr lang="hr-HR" sz="2000" dirty="0">
              <a:solidFill>
                <a:prstClr val="white"/>
              </a:solidFill>
            </a:endParaRPr>
          </a:p>
          <a:p>
            <a:endParaRPr lang="hr-HR" sz="2000" dirty="0">
              <a:solidFill>
                <a:prstClr val="white"/>
              </a:solidFill>
            </a:endParaRPr>
          </a:p>
          <a:p>
            <a:r>
              <a:rPr lang="hr-HR" sz="2000" dirty="0">
                <a:solidFill>
                  <a:prstClr val="white"/>
                </a:solidFill>
              </a:rPr>
              <a:t>* </a:t>
            </a:r>
            <a:r>
              <a:rPr lang="hr-HR" sz="2000" dirty="0" err="1">
                <a:solidFill>
                  <a:prstClr val="white"/>
                </a:solidFill>
              </a:rPr>
              <a:t>Intense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internal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product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reformulation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of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entire</a:t>
            </a:r>
            <a:r>
              <a:rPr lang="hr-HR" sz="2000" dirty="0">
                <a:solidFill>
                  <a:prstClr val="white"/>
                </a:solidFill>
              </a:rPr>
              <a:t> PIK </a:t>
            </a:r>
            <a:r>
              <a:rPr lang="hr-HR" sz="2000" dirty="0" err="1">
                <a:solidFill>
                  <a:prstClr val="white"/>
                </a:solidFill>
              </a:rPr>
              <a:t>assortment</a:t>
            </a:r>
            <a:endParaRPr lang="hr-HR" sz="2000" dirty="0">
              <a:solidFill>
                <a:prstClr val="white"/>
              </a:solidFill>
            </a:endParaRPr>
          </a:p>
          <a:p>
            <a:endParaRPr lang="hr-HR" dirty="0">
              <a:solidFill>
                <a:prstClr val="white"/>
              </a:solidFill>
            </a:endParaRPr>
          </a:p>
          <a:p>
            <a:endParaRPr lang="hr-HR" dirty="0">
              <a:solidFill>
                <a:prstClr val="white"/>
              </a:solidFill>
            </a:endParaRP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90154"/>
              </p:ext>
            </p:extLst>
          </p:nvPr>
        </p:nvGraphicFramePr>
        <p:xfrm>
          <a:off x="467544" y="4397077"/>
          <a:ext cx="6120680" cy="2776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 descr="\\10.44.1.16\marketing\A PIK LOGO\ZDR CLAIM I MARK SOL zajedno\z ne\claim_zdravstveniFolder\ENGL\_zdravtveni claim-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4" b="100000" l="6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22" y="4725144"/>
            <a:ext cx="1703194" cy="20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344340" y="1033101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>
                <a:solidFill>
                  <a:prstClr val="white"/>
                </a:solidFill>
              </a:rPr>
              <a:t>0% (2013 – 2014)</a:t>
            </a:r>
            <a:endParaRPr lang="hr-H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7" y="1629375"/>
            <a:ext cx="84262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* Inspired by WHO and EU salt content guidelines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* Based on analysis of salt content in 230 top-selling processed meat products, covering 74-84% of Croatian market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* Overcoming challenges of </a:t>
            </a:r>
            <a:r>
              <a:rPr lang="hr-HR" sz="2000" dirty="0" err="1">
                <a:solidFill>
                  <a:prstClr val="white"/>
                </a:solidFill>
              </a:rPr>
              <a:t>maintaining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en-US" sz="2000" dirty="0">
                <a:solidFill>
                  <a:prstClr val="white"/>
                </a:solidFill>
              </a:rPr>
              <a:t>flavor, product consistency and shelf life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* Result was a reduction of salt content by 25%</a:t>
            </a: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* Both 0% and -25% salt were innovations on the Croatian market, which were well accepted </a:t>
            </a:r>
            <a:r>
              <a:rPr lang="hr-HR" sz="2000" dirty="0" err="1">
                <a:solidFill>
                  <a:prstClr val="white"/>
                </a:solidFill>
              </a:rPr>
              <a:t>and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inspired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similar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initiatives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in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other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meat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companies</a:t>
            </a:r>
            <a:endParaRPr lang="en-US" sz="2000" dirty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57327" r="10783" b="21000"/>
          <a:stretch/>
        </p:blipFill>
        <p:spPr bwMode="auto">
          <a:xfrm>
            <a:off x="0" y="148442"/>
            <a:ext cx="4600575" cy="9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t="14991" r="40175" b="56319"/>
          <a:stretch/>
        </p:blipFill>
        <p:spPr bwMode="auto">
          <a:xfrm>
            <a:off x="7892823" y="44624"/>
            <a:ext cx="1034998" cy="10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4166" y="1033101"/>
            <a:ext cx="307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err="1">
                <a:solidFill>
                  <a:prstClr val="white"/>
                </a:solidFill>
              </a:rPr>
              <a:t>Salt</a:t>
            </a:r>
            <a:r>
              <a:rPr lang="hr-HR" b="1" dirty="0">
                <a:solidFill>
                  <a:prstClr val="white"/>
                </a:solidFill>
              </a:rPr>
              <a:t> </a:t>
            </a:r>
            <a:r>
              <a:rPr lang="hr-HR" b="1" dirty="0" err="1">
                <a:solidFill>
                  <a:prstClr val="white"/>
                </a:solidFill>
              </a:rPr>
              <a:t>reduction</a:t>
            </a:r>
            <a:r>
              <a:rPr lang="vi-VN" b="1" dirty="0">
                <a:solidFill>
                  <a:prstClr val="white"/>
                </a:solidFill>
                <a:latin typeface="Tahoma"/>
              </a:rPr>
              <a:t> </a:t>
            </a:r>
            <a:r>
              <a:rPr lang="hr-HR" b="1" dirty="0">
                <a:solidFill>
                  <a:prstClr val="white"/>
                </a:solidFill>
              </a:rPr>
              <a:t>(2014-2015)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12" y="5147477"/>
            <a:ext cx="2096550" cy="155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57327" r="10783" b="21000"/>
          <a:stretch/>
        </p:blipFill>
        <p:spPr bwMode="auto">
          <a:xfrm>
            <a:off x="0" y="148442"/>
            <a:ext cx="4600575" cy="9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t="14991" r="40175" b="56319"/>
          <a:stretch/>
        </p:blipFill>
        <p:spPr bwMode="auto">
          <a:xfrm>
            <a:off x="7892823" y="44624"/>
            <a:ext cx="1034998" cy="10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7579" y="1033101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err="1">
                <a:solidFill>
                  <a:prstClr val="white"/>
                </a:solidFill>
              </a:rPr>
              <a:t>Communication</a:t>
            </a:r>
            <a:r>
              <a:rPr lang="hr-HR" b="1" dirty="0">
                <a:solidFill>
                  <a:prstClr val="white"/>
                </a:solidFill>
              </a:rPr>
              <a:t> (2015 – </a:t>
            </a:r>
            <a:r>
              <a:rPr lang="hr-HR" b="1" dirty="0" err="1">
                <a:solidFill>
                  <a:prstClr val="white"/>
                </a:solidFill>
              </a:rPr>
              <a:t>now</a:t>
            </a:r>
            <a:r>
              <a:rPr lang="hr-HR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56792"/>
            <a:ext cx="7920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prstClr val="white"/>
                </a:solidFill>
              </a:rPr>
              <a:t>* </a:t>
            </a:r>
            <a:r>
              <a:rPr lang="hr-HR" sz="2000" dirty="0" err="1">
                <a:solidFill>
                  <a:prstClr val="white"/>
                </a:solidFill>
              </a:rPr>
              <a:t>Print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and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online</a:t>
            </a:r>
            <a:r>
              <a:rPr lang="hr-HR" sz="2000" dirty="0">
                <a:solidFill>
                  <a:prstClr val="white"/>
                </a:solidFill>
              </a:rPr>
              <a:t> PR </a:t>
            </a:r>
            <a:r>
              <a:rPr lang="hr-HR" sz="2000" dirty="0" err="1">
                <a:solidFill>
                  <a:prstClr val="white"/>
                </a:solidFill>
              </a:rPr>
              <a:t>articles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focused</a:t>
            </a:r>
            <a:r>
              <a:rPr lang="hr-HR" sz="2000" dirty="0">
                <a:solidFill>
                  <a:prstClr val="white"/>
                </a:solidFill>
              </a:rPr>
              <a:t> on </a:t>
            </a:r>
            <a:r>
              <a:rPr lang="hr-HR" sz="2000" dirty="0" err="1">
                <a:solidFill>
                  <a:prstClr val="white"/>
                </a:solidFill>
              </a:rPr>
              <a:t>raising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awareness</a:t>
            </a:r>
            <a:r>
              <a:rPr lang="hr-HR" sz="2000" dirty="0">
                <a:solidFill>
                  <a:prstClr val="white"/>
                </a:solidFill>
              </a:rPr>
              <a:t> (500+ </a:t>
            </a:r>
            <a:r>
              <a:rPr lang="hr-HR" sz="2000" dirty="0" err="1">
                <a:solidFill>
                  <a:prstClr val="white"/>
                </a:solidFill>
              </a:rPr>
              <a:t>articles</a:t>
            </a:r>
            <a:r>
              <a:rPr lang="hr-HR" sz="2000" dirty="0">
                <a:solidFill>
                  <a:prstClr val="white"/>
                </a:solidFill>
              </a:rPr>
              <a:t> </a:t>
            </a:r>
            <a:r>
              <a:rPr lang="hr-HR" sz="2000" dirty="0" err="1">
                <a:solidFill>
                  <a:prstClr val="white"/>
                </a:solidFill>
              </a:rPr>
              <a:t>over</a:t>
            </a:r>
            <a:r>
              <a:rPr lang="hr-HR" sz="2000" dirty="0">
                <a:solidFill>
                  <a:prstClr val="white"/>
                </a:solidFill>
              </a:rPr>
              <a:t> 3 </a:t>
            </a:r>
            <a:r>
              <a:rPr lang="hr-HR" sz="2000" dirty="0" err="1">
                <a:solidFill>
                  <a:prstClr val="white"/>
                </a:solidFill>
              </a:rPr>
              <a:t>years</a:t>
            </a:r>
            <a:r>
              <a:rPr lang="hr-HR" sz="2000" dirty="0">
                <a:solidFill>
                  <a:prstClr val="white"/>
                </a:solidFill>
              </a:rPr>
              <a:t>)</a:t>
            </a:r>
            <a:endParaRPr lang="en-US" sz="2000" dirty="0">
              <a:solidFill>
                <a:prstClr val="white"/>
              </a:solidFill>
            </a:endParaRPr>
          </a:p>
          <a:p>
            <a:endParaRPr lang="en-US" sz="2000" dirty="0">
              <a:solidFill>
                <a:prstClr val="white"/>
              </a:solidFill>
            </a:endParaRPr>
          </a:p>
          <a:p>
            <a:r>
              <a:rPr lang="en-US" sz="2000" dirty="0">
                <a:solidFill>
                  <a:prstClr val="white"/>
                </a:solidFill>
              </a:rPr>
              <a:t>* Collaboration with </a:t>
            </a:r>
            <a:r>
              <a:rPr lang="en-US" sz="2000" dirty="0">
                <a:solidFill>
                  <a:prstClr val="white"/>
                </a:solidFill>
              </a:rPr>
              <a:t>nutritionists</a:t>
            </a:r>
          </a:p>
          <a:p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85" y="3228925"/>
            <a:ext cx="2380225" cy="319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35649"/>
            <a:ext cx="773789" cy="52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5964"/>
            <a:ext cx="2363193" cy="322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29247"/>
            <a:ext cx="4842351" cy="344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175" y="4149080"/>
            <a:ext cx="3067249" cy="2341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53900" cy="2344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57327" r="10783" b="21000"/>
          <a:stretch/>
        </p:blipFill>
        <p:spPr bwMode="auto">
          <a:xfrm>
            <a:off x="0" y="148442"/>
            <a:ext cx="4600575" cy="9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t="14991" r="40175" b="56319"/>
          <a:stretch/>
        </p:blipFill>
        <p:spPr bwMode="auto">
          <a:xfrm>
            <a:off x="7892823" y="44624"/>
            <a:ext cx="1034998" cy="108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234" y="1033101"/>
            <a:ext cx="344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b="1" dirty="0" err="1">
                <a:solidFill>
                  <a:prstClr val="white"/>
                </a:solidFill>
              </a:rPr>
              <a:t>Communication</a:t>
            </a:r>
            <a:r>
              <a:rPr lang="hr-HR" b="1" dirty="0">
                <a:solidFill>
                  <a:prstClr val="white"/>
                </a:solidFill>
              </a:rPr>
              <a:t> (2015 – </a:t>
            </a:r>
            <a:r>
              <a:rPr lang="hr-HR" b="1" dirty="0" err="1">
                <a:solidFill>
                  <a:prstClr val="white"/>
                </a:solidFill>
              </a:rPr>
              <a:t>now</a:t>
            </a:r>
            <a:r>
              <a:rPr lang="hr-HR" b="1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234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prstClr val="white"/>
                </a:solidFill>
              </a:rPr>
              <a:t>* </a:t>
            </a:r>
            <a:r>
              <a:rPr lang="en-US" dirty="0">
                <a:solidFill>
                  <a:prstClr val="white"/>
                </a:solidFill>
              </a:rPr>
              <a:t>Label </a:t>
            </a:r>
            <a:r>
              <a:rPr lang="en-US" dirty="0">
                <a:solidFill>
                  <a:prstClr val="white"/>
                </a:solidFill>
              </a:rPr>
              <a:t>on products</a:t>
            </a:r>
            <a:r>
              <a:rPr lang="hr-HR" dirty="0">
                <a:solidFill>
                  <a:prstClr val="white"/>
                </a:solidFill>
              </a:rPr>
              <a:t> (</a:t>
            </a:r>
            <a:r>
              <a:rPr lang="hr-HR" dirty="0">
                <a:solidFill>
                  <a:prstClr val="white"/>
                </a:solidFill>
              </a:rPr>
              <a:t>300+ </a:t>
            </a:r>
            <a:r>
              <a:rPr lang="hr-HR" dirty="0" err="1">
                <a:solidFill>
                  <a:prstClr val="white"/>
                </a:solidFill>
              </a:rPr>
              <a:t>SKUs</a:t>
            </a:r>
            <a:r>
              <a:rPr lang="hr-HR" dirty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* </a:t>
            </a:r>
            <a:r>
              <a:rPr lang="hr-HR" dirty="0">
                <a:solidFill>
                  <a:prstClr val="white"/>
                </a:solidFill>
              </a:rPr>
              <a:t>TV, </a:t>
            </a:r>
            <a:r>
              <a:rPr lang="hr-HR" dirty="0" err="1">
                <a:solidFill>
                  <a:prstClr val="white"/>
                </a:solidFill>
              </a:rPr>
              <a:t>print</a:t>
            </a:r>
            <a:r>
              <a:rPr lang="hr-HR" dirty="0">
                <a:solidFill>
                  <a:prstClr val="white"/>
                </a:solidFill>
              </a:rPr>
              <a:t>, </a:t>
            </a:r>
            <a:r>
              <a:rPr lang="hr-HR" dirty="0" err="1">
                <a:solidFill>
                  <a:prstClr val="white"/>
                </a:solidFill>
              </a:rPr>
              <a:t>online</a:t>
            </a:r>
            <a:r>
              <a:rPr lang="hr-HR" dirty="0">
                <a:solidFill>
                  <a:prstClr val="white"/>
                </a:solidFill>
              </a:rPr>
              <a:t> </a:t>
            </a:r>
            <a:r>
              <a:rPr lang="hr-HR" dirty="0" err="1">
                <a:solidFill>
                  <a:prstClr val="white"/>
                </a:solidFill>
              </a:rPr>
              <a:t>advertising</a:t>
            </a:r>
            <a:endParaRPr lang="hr-HR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* Point of sale merchandising</a:t>
            </a:r>
            <a:r>
              <a:rPr lang="hr-HR" dirty="0">
                <a:solidFill>
                  <a:prstClr val="white"/>
                </a:solidFill>
              </a:rPr>
              <a:t>, </a:t>
            </a:r>
            <a:r>
              <a:rPr lang="hr-HR" dirty="0" err="1">
                <a:solidFill>
                  <a:prstClr val="white"/>
                </a:solidFill>
              </a:rPr>
              <a:t>product</a:t>
            </a:r>
            <a:r>
              <a:rPr lang="hr-HR" dirty="0">
                <a:solidFill>
                  <a:prstClr val="white"/>
                </a:solidFill>
              </a:rPr>
              <a:t> </a:t>
            </a:r>
            <a:r>
              <a:rPr lang="hr-HR" dirty="0" err="1">
                <a:solidFill>
                  <a:prstClr val="white"/>
                </a:solidFill>
              </a:rPr>
              <a:t>tastings</a:t>
            </a:r>
            <a:r>
              <a:rPr lang="hr-HR" dirty="0">
                <a:solidFill>
                  <a:prstClr val="white"/>
                </a:solidFill>
              </a:rPr>
              <a:t> </a:t>
            </a:r>
            <a:r>
              <a:rPr lang="hr-HR" dirty="0" err="1">
                <a:solidFill>
                  <a:prstClr val="white"/>
                </a:solidFill>
              </a:rPr>
              <a:t>and</a:t>
            </a:r>
            <a:r>
              <a:rPr lang="hr-HR" dirty="0">
                <a:solidFill>
                  <a:prstClr val="white"/>
                </a:solidFill>
              </a:rPr>
              <a:t> </a:t>
            </a:r>
            <a:r>
              <a:rPr lang="hr-HR" dirty="0" err="1">
                <a:solidFill>
                  <a:prstClr val="white"/>
                </a:solidFill>
              </a:rPr>
              <a:t>consumer</a:t>
            </a:r>
            <a:r>
              <a:rPr lang="hr-HR" dirty="0">
                <a:solidFill>
                  <a:prstClr val="white"/>
                </a:solidFill>
              </a:rPr>
              <a:t> </a:t>
            </a:r>
            <a:r>
              <a:rPr lang="hr-HR" dirty="0" err="1">
                <a:solidFill>
                  <a:prstClr val="white"/>
                </a:solidFill>
              </a:rPr>
              <a:t>education</a:t>
            </a:r>
            <a:endParaRPr lang="hr-HR" dirty="0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09" b="89840" l="366" r="89988">
                        <a14:foregroundMark x1="33700" y1="36364" x2="33700" y2="36364"/>
                        <a14:foregroundMark x1="36386" y1="34225" x2="36386" y2="34225"/>
                        <a14:foregroundMark x1="43468" y1="34581" x2="43468" y2="34581"/>
                        <a14:foregroundMark x1="50794" y1="34581" x2="50794" y2="34581"/>
                        <a14:foregroundMark x1="52015" y1="34581" x2="52015" y2="34581"/>
                        <a14:foregroundMark x1="50794" y1="30303" x2="55678" y2="36720"/>
                        <a14:foregroundMark x1="56654" y1="30660" x2="56654" y2="30660"/>
                        <a14:foregroundMark x1="62882" y1="29234" x2="62882" y2="29234"/>
                        <a14:foregroundMark x1="68254" y1="29590" x2="65812" y2="4635"/>
                        <a14:foregroundMark x1="31746" y1="18538" x2="28816" y2="23886"/>
                        <a14:foregroundMark x1="28816" y1="28164" x2="28205" y2="31729"/>
                        <a14:foregroundMark x1="27961" y1="27094" x2="27961" y2="27094"/>
                        <a14:foregroundMark x1="36142" y1="24599" x2="64835" y2="16756"/>
                        <a14:foregroundMark x1="28449" y1="25312" x2="28449" y2="25312"/>
                        <a14:foregroundMark x1="29304" y1="22103" x2="29304" y2="22103"/>
                        <a14:foregroundMark x1="64957" y1="5348" x2="64957" y2="5348"/>
                        <a14:foregroundMark x1="63492" y1="8200" x2="63492" y2="8200"/>
                        <a14:foregroundMark x1="62149" y1="8913" x2="62149" y2="8913"/>
                        <a14:foregroundMark x1="59463" y1="9447" x2="59463" y2="9447"/>
                        <a14:foregroundMark x1="58120" y1="10339" x2="58120" y2="10339"/>
                        <a14:foregroundMark x1="56654" y1="10873" x2="56654" y2="10873"/>
                        <a14:foregroundMark x1="60562" y1="9626" x2="61294" y2="9447"/>
                        <a14:foregroundMark x1="57998" y1="9804" x2="36996" y2="15686"/>
                        <a14:foregroundMark x1="33944" y1="17469" x2="33944" y2="17469"/>
                        <a14:foregroundMark x1="33578" y1="17469" x2="33578" y2="17469"/>
                        <a14:foregroundMark x1="32601" y1="17825" x2="36630" y2="15686"/>
                        <a14:foregroundMark x1="29548" y1="21212" x2="30891" y2="18717"/>
                        <a14:foregroundMark x1="31624" y1="18004" x2="34432" y2="16043"/>
                        <a14:foregroundMark x1="34554" y1="15330" x2="50183" y2="11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308375" cy="226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900" y="2276872"/>
            <a:ext cx="1129516" cy="1316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8044" y="2504703"/>
            <a:ext cx="862188" cy="135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IK\Desktop\PikVrbovec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71600" y="908505"/>
            <a:ext cx="7515327" cy="1999124"/>
            <a:chOff x="1115616" y="908505"/>
            <a:chExt cx="7515327" cy="1999124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1556792"/>
              <a:ext cx="7515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5400" dirty="0" err="1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We</a:t>
              </a:r>
              <a:r>
                <a:rPr lang="hr-HR" sz="5400" dirty="0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  PIK   </a:t>
              </a:r>
              <a:r>
                <a:rPr lang="hr-HR" sz="5400" dirty="0" err="1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the</a:t>
              </a:r>
              <a:r>
                <a:rPr lang="hr-HR" sz="5400" dirty="0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 </a:t>
              </a:r>
              <a:r>
                <a:rPr lang="hr-HR" sz="5400" dirty="0" err="1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right</a:t>
              </a:r>
              <a:r>
                <a:rPr lang="hr-HR" sz="5400" dirty="0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 </a:t>
              </a:r>
              <a:r>
                <a:rPr lang="hr-HR" sz="5400" dirty="0" err="1">
                  <a:solidFill>
                    <a:prstClr val="white"/>
                  </a:solidFill>
                  <a:latin typeface="QuadraatPro-Bold" pitchFamily="50" charset="-18"/>
                  <a:cs typeface="QuadraatPro-Bold" pitchFamily="50" charset="-18"/>
                </a:rPr>
                <a:t>things</a:t>
              </a:r>
              <a:endParaRPr lang="hr-HR" sz="5400" dirty="0">
                <a:solidFill>
                  <a:prstClr val="white"/>
                </a:solidFill>
                <a:latin typeface="QuadraatPro-Bold" pitchFamily="50" charset="-18"/>
                <a:cs typeface="QuadraatPro-Bold" pitchFamily="50" charset="-18"/>
              </a:endParaRPr>
            </a:p>
          </p:txBody>
        </p:sp>
        <p:pic>
          <p:nvPicPr>
            <p:cNvPr id="7" name="Picture 6" descr="\\10.44.1.16\marketing\A PIK LOGO\_brand logo\brand logo 3d\brand logo 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37" b="95070" l="9934" r="95199">
                          <a14:foregroundMark x1="24752" y1="54304" x2="24752" y2="54304"/>
                          <a14:foregroundMark x1="24421" y1="48122" x2="38245" y2="51800"/>
                          <a14:foregroundMark x1="37086" y1="45618" x2="43212" y2="49218"/>
                          <a14:foregroundMark x1="24421" y1="45618" x2="25579" y2="67371"/>
                          <a14:foregroundMark x1="28974" y1="58685" x2="43212" y2="54695"/>
                          <a14:foregroundMark x1="24421" y1="67762" x2="25911" y2="71440"/>
                          <a14:foregroundMark x1="53974" y1="60876" x2="49752" y2="34351"/>
                          <a14:foregroundMark x1="62500" y1="58685" x2="63245" y2="35446"/>
                          <a14:foregroundMark x1="75911" y1="46322" x2="65894" y2="51800"/>
                          <a14:foregroundMark x1="76738" y1="61581" x2="69785" y2="51017"/>
                          <a14:foregroundMark x1="47848" y1="65258" x2="78974" y2="66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4781" y="908505"/>
              <a:ext cx="1889147" cy="199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4716016" y="2348880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For </a:t>
            </a:r>
            <a:r>
              <a:rPr lang="hr-HR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over</a:t>
            </a:r>
            <a:r>
              <a:rPr lang="hr-HR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80 </a:t>
            </a:r>
            <a:r>
              <a:rPr lang="hr-HR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years</a:t>
            </a:r>
            <a:endParaRPr lang="hr-H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16" name="Arc 15"/>
          <p:cNvSpPr/>
          <p:nvPr/>
        </p:nvSpPr>
        <p:spPr>
          <a:xfrm rot="10800000">
            <a:off x="4839385" y="2683926"/>
            <a:ext cx="2054474" cy="9700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21437527">
            <a:off x="5606845" y="2784671"/>
            <a:ext cx="958427" cy="9700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262626"/>
      </a:dk1>
      <a:lt1>
        <a:sysClr val="window" lastClr="FFFFFF"/>
      </a:lt1>
      <a:dk2>
        <a:srgbClr val="262626"/>
      </a:dk2>
      <a:lt2>
        <a:srgbClr val="EEECE1"/>
      </a:lt2>
      <a:accent1>
        <a:srgbClr val="C00000"/>
      </a:accent1>
      <a:accent2>
        <a:srgbClr val="E36C09"/>
      </a:accent2>
      <a:accent3>
        <a:srgbClr val="FFC000"/>
      </a:accent3>
      <a:accent4>
        <a:srgbClr val="1F497D"/>
      </a:accent4>
      <a:accent5>
        <a:srgbClr val="00B0F0"/>
      </a:accent5>
      <a:accent6>
        <a:srgbClr val="4F6128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7_Office Theme</vt:lpstr>
      <vt:lpstr>1_Office Theme</vt:lpstr>
      <vt:lpstr>COMPANY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PRESENTATION</dc:title>
  <dc:creator>Tomislav Vincelj</dc:creator>
  <cp:lastModifiedBy>Tomislav Vincelj</cp:lastModifiedBy>
  <cp:revision>1</cp:revision>
  <dcterms:created xsi:type="dcterms:W3CDTF">2018-05-22T13:43:19Z</dcterms:created>
  <dcterms:modified xsi:type="dcterms:W3CDTF">2018-05-22T13:43:56Z</dcterms:modified>
</cp:coreProperties>
</file>