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4" r:id="rId2"/>
    <p:sldId id="266" r:id="rId3"/>
    <p:sldId id="296" r:id="rId4"/>
    <p:sldId id="301" r:id="rId5"/>
    <p:sldId id="303" r:id="rId6"/>
    <p:sldId id="302" r:id="rId7"/>
    <p:sldId id="290" r:id="rId8"/>
    <p:sldId id="307" r:id="rId9"/>
    <p:sldId id="308" r:id="rId10"/>
    <p:sldId id="298" r:id="rId11"/>
    <p:sldId id="299" r:id="rId12"/>
    <p:sldId id="300" r:id="rId13"/>
    <p:sldId id="293" r:id="rId14"/>
    <p:sldId id="294" r:id="rId15"/>
    <p:sldId id="295" r:id="rId16"/>
    <p:sldId id="305" r:id="rId17"/>
    <p:sldId id="291" r:id="rId18"/>
    <p:sldId id="267" r:id="rId19"/>
    <p:sldId id="268" r:id="rId20"/>
    <p:sldId id="271" r:id="rId21"/>
    <p:sldId id="272" r:id="rId22"/>
    <p:sldId id="306" r:id="rId23"/>
    <p:sldId id="274" r:id="rId24"/>
    <p:sldId id="275" r:id="rId25"/>
    <p:sldId id="277" r:id="rId26"/>
    <p:sldId id="276" r:id="rId27"/>
    <p:sldId id="284" r:id="rId28"/>
    <p:sldId id="289" r:id="rId29"/>
    <p:sldId id="297" r:id="rId30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4" d="100"/>
          <a:sy n="84" d="100"/>
        </p:scale>
        <p:origin x="133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Meat production in the EU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Sheet1!$O$3:$AA$3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Sheet1!$O$4:$AA$4</c:f>
              <c:numCache>
                <c:formatCode>#,##0</c:formatCode>
                <c:ptCount val="13"/>
                <c:pt idx="0">
                  <c:v>48057218.384616323</c:v>
                </c:pt>
                <c:pt idx="1">
                  <c:v>47830227.485530913</c:v>
                </c:pt>
                <c:pt idx="2">
                  <c:v>47833799.617816187</c:v>
                </c:pt>
                <c:pt idx="3">
                  <c:v>47793356.838107996</c:v>
                </c:pt>
                <c:pt idx="4">
                  <c:v>47791535.0250258</c:v>
                </c:pt>
                <c:pt idx="5">
                  <c:v>47789512.077778235</c:v>
                </c:pt>
                <c:pt idx="6">
                  <c:v>47782478.424615704</c:v>
                </c:pt>
                <c:pt idx="7">
                  <c:v>47758008.484510317</c:v>
                </c:pt>
                <c:pt idx="8">
                  <c:v>47744219.929240435</c:v>
                </c:pt>
                <c:pt idx="9">
                  <c:v>47754744.060403742</c:v>
                </c:pt>
                <c:pt idx="10">
                  <c:v>47769180.023899198</c:v>
                </c:pt>
                <c:pt idx="11">
                  <c:v>47768993.141388223</c:v>
                </c:pt>
                <c:pt idx="12">
                  <c:v>47765408.056845069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A9-4643-8549-1BDB0D72C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514240"/>
        <c:axId val="561519488"/>
      </c:barChart>
      <c:catAx>
        <c:axId val="56151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519488"/>
        <c:crosses val="autoZero"/>
        <c:auto val="1"/>
        <c:lblAlgn val="ctr"/>
        <c:lblOffset val="100"/>
        <c:noMultiLvlLbl val="0"/>
      </c:catAx>
      <c:valAx>
        <c:axId val="561519488"/>
        <c:scaling>
          <c:orientation val="minMax"/>
          <c:min val="4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514240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GB"/>
                    <a:t>Millions of tonnes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Per capita meat consumption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Sheet1!$O$3:$AA$3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Sheet1!$O$6:$AA$6</c:f>
              <c:numCache>
                <c:formatCode>#,##0.0</c:formatCode>
                <c:ptCount val="13"/>
                <c:pt idx="0">
                  <c:v>69.333150169419312</c:v>
                </c:pt>
                <c:pt idx="1">
                  <c:v>69.315369923195888</c:v>
                </c:pt>
                <c:pt idx="2">
                  <c:v>69.176016007783403</c:v>
                </c:pt>
                <c:pt idx="3">
                  <c:v>69.105983974574485</c:v>
                </c:pt>
                <c:pt idx="4">
                  <c:v>69.02881438477425</c:v>
                </c:pt>
                <c:pt idx="5">
                  <c:v>68.95077194094668</c:v>
                </c:pt>
                <c:pt idx="6">
                  <c:v>68.894573651020266</c:v>
                </c:pt>
                <c:pt idx="7">
                  <c:v>68.800721406358534</c:v>
                </c:pt>
                <c:pt idx="8">
                  <c:v>68.735778487878889</c:v>
                </c:pt>
                <c:pt idx="9">
                  <c:v>68.691779166001538</c:v>
                </c:pt>
                <c:pt idx="10">
                  <c:v>68.68081365243691</c:v>
                </c:pt>
                <c:pt idx="11">
                  <c:v>68.667036785501423</c:v>
                </c:pt>
                <c:pt idx="12">
                  <c:v>68.676006452902769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D-47F1-8332-08BCC9F11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9146016"/>
        <c:axId val="479154544"/>
      </c:barChart>
      <c:catAx>
        <c:axId val="47914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154544"/>
        <c:crosses val="autoZero"/>
        <c:auto val="1"/>
        <c:lblAlgn val="ctr"/>
        <c:lblOffset val="100"/>
        <c:noMultiLvlLbl val="0"/>
      </c:catAx>
      <c:valAx>
        <c:axId val="479154544"/>
        <c:scaling>
          <c:orientation val="minMax"/>
          <c:max val="70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Kg/year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14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Meat production in the EU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Sheet1!$O$3:$AA$3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Sheet1!$O$4:$AA$4</c:f>
              <c:numCache>
                <c:formatCode>#,##0</c:formatCode>
                <c:ptCount val="13"/>
                <c:pt idx="0">
                  <c:v>48057218.384616323</c:v>
                </c:pt>
                <c:pt idx="1">
                  <c:v>47830227.485530913</c:v>
                </c:pt>
                <c:pt idx="2">
                  <c:v>47833799.617816187</c:v>
                </c:pt>
                <c:pt idx="3">
                  <c:v>47793356.838107996</c:v>
                </c:pt>
                <c:pt idx="4">
                  <c:v>47791535.0250258</c:v>
                </c:pt>
                <c:pt idx="5">
                  <c:v>47789512.077778235</c:v>
                </c:pt>
                <c:pt idx="6">
                  <c:v>47782478.424615704</c:v>
                </c:pt>
                <c:pt idx="7">
                  <c:v>47758008.484510317</c:v>
                </c:pt>
                <c:pt idx="8">
                  <c:v>47744219.929240435</c:v>
                </c:pt>
                <c:pt idx="9">
                  <c:v>47754744.060403742</c:v>
                </c:pt>
                <c:pt idx="10">
                  <c:v>47769180.023899198</c:v>
                </c:pt>
                <c:pt idx="11">
                  <c:v>47768993.141388223</c:v>
                </c:pt>
                <c:pt idx="12">
                  <c:v>47765408.056845069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A9-4643-8549-1BDB0D72C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514240"/>
        <c:axId val="561519488"/>
      </c:barChart>
      <c:catAx>
        <c:axId val="56151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519488"/>
        <c:crosses val="autoZero"/>
        <c:auto val="1"/>
        <c:lblAlgn val="ctr"/>
        <c:lblOffset val="100"/>
        <c:noMultiLvlLbl val="0"/>
      </c:catAx>
      <c:valAx>
        <c:axId val="561519488"/>
        <c:scaling>
          <c:orientation val="minMax"/>
          <c:min val="4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514240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GB"/>
                    <a:t>Millions of tonnes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Per capita meat consumption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Sheet1!$O$3:$AA$3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Sheet1!$O$6:$AA$6</c:f>
              <c:numCache>
                <c:formatCode>#,##0.0</c:formatCode>
                <c:ptCount val="13"/>
                <c:pt idx="0">
                  <c:v>69.333150169419312</c:v>
                </c:pt>
                <c:pt idx="1">
                  <c:v>69.315369923195888</c:v>
                </c:pt>
                <c:pt idx="2">
                  <c:v>69.176016007783403</c:v>
                </c:pt>
                <c:pt idx="3">
                  <c:v>69.105983974574485</c:v>
                </c:pt>
                <c:pt idx="4">
                  <c:v>69.02881438477425</c:v>
                </c:pt>
                <c:pt idx="5">
                  <c:v>68.95077194094668</c:v>
                </c:pt>
                <c:pt idx="6">
                  <c:v>68.894573651020266</c:v>
                </c:pt>
                <c:pt idx="7">
                  <c:v>68.800721406358534</c:v>
                </c:pt>
                <c:pt idx="8">
                  <c:v>68.735778487878889</c:v>
                </c:pt>
                <c:pt idx="9">
                  <c:v>68.691779166001538</c:v>
                </c:pt>
                <c:pt idx="10">
                  <c:v>68.68081365243691</c:v>
                </c:pt>
                <c:pt idx="11">
                  <c:v>68.667036785501423</c:v>
                </c:pt>
                <c:pt idx="12">
                  <c:v>68.676006452902769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D-47F1-8332-08BCC9F11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9146016"/>
        <c:axId val="479154544"/>
      </c:barChart>
      <c:catAx>
        <c:axId val="47914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154544"/>
        <c:crosses val="autoZero"/>
        <c:auto val="1"/>
        <c:lblAlgn val="ctr"/>
        <c:lblOffset val="100"/>
        <c:noMultiLvlLbl val="0"/>
      </c:catAx>
      <c:valAx>
        <c:axId val="479154544"/>
        <c:scaling>
          <c:orientation val="minMax"/>
          <c:max val="70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Kg/year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14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0945"/>
            <a:ext cx="5375268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November 2018, published the Commission Report on the Development of Plant Proteins.</a:t>
            </a:r>
          </a:p>
          <a:p>
            <a:r>
              <a:rPr lang="en-GB" dirty="0" smtClean="0"/>
              <a:t>This</a:t>
            </a:r>
            <a:r>
              <a:rPr lang="en-GB" baseline="0" dirty="0" smtClean="0"/>
              <a:t> report has interesting findings for your sector:</a:t>
            </a:r>
          </a:p>
          <a:p>
            <a:r>
              <a:rPr lang="en-GB" baseline="0" dirty="0" smtClean="0"/>
              <a:t>We see dynamic growth figures for the use of plant proteins for both food and premium feed.</a:t>
            </a:r>
          </a:p>
          <a:p>
            <a:r>
              <a:rPr lang="en-GB" baseline="0" dirty="0" smtClean="0"/>
              <a:t>This growth is completely consumer driven.</a:t>
            </a:r>
          </a:p>
          <a:p>
            <a:r>
              <a:rPr lang="en-GB" baseline="0" dirty="0" smtClean="0"/>
              <a:t>We see the rise of the flexitarians, and lesser extend vegetarians and vegans.</a:t>
            </a:r>
          </a:p>
          <a:p>
            <a:r>
              <a:rPr lang="en-GB" baseline="0" dirty="0" smtClean="0"/>
              <a:t>Both for health reasons and also climate concerns.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Another trend </a:t>
            </a:r>
            <a:r>
              <a:rPr lang="en-GB" baseline="0" smtClean="0"/>
              <a:t>is the </a:t>
            </a:r>
            <a:r>
              <a:rPr lang="en-GB" baseline="0" dirty="0" smtClean="0"/>
              <a:t>so-called </a:t>
            </a:r>
            <a:r>
              <a:rPr lang="en-GB" baseline="0" smtClean="0"/>
              <a:t>clean labelling: </a:t>
            </a:r>
            <a:r>
              <a:rPr lang="en-GB" baseline="0" dirty="0" smtClean="0"/>
              <a:t>Consumers are also getting more concerned about the production of their food, they don’t want E-numbers, free from allergy components. The so-called clean labelling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Did you know that most of the vegan products are bought by the flexitarians.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89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r>
              <a:rPr lang="en-GB" baseline="0" dirty="0" smtClean="0"/>
              <a:t> would like to share some market developments with you</a:t>
            </a:r>
          </a:p>
          <a:p>
            <a:r>
              <a:rPr lang="en-GB" baseline="0" dirty="0" smtClean="0"/>
              <a:t>The market for dairy and meat alternatives is growing by 11 and 14% per year</a:t>
            </a:r>
          </a:p>
          <a:p>
            <a:r>
              <a:rPr lang="en-GB" baseline="0" dirty="0" smtClean="0"/>
              <a:t>You can see it when you go the supermarket. </a:t>
            </a:r>
          </a:p>
          <a:p>
            <a:r>
              <a:rPr lang="en-GB" baseline="0" dirty="0" smtClean="0"/>
              <a:t>A few years ago you would find maybe one variety, and now a broad selection of products.</a:t>
            </a:r>
          </a:p>
          <a:p>
            <a:r>
              <a:rPr lang="en-GB" baseline="0" dirty="0" smtClean="0"/>
              <a:t>Supermarkets are introducing these products under their own label as well as the major food companies are entering this market.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But closer to your sector</a:t>
            </a:r>
          </a:p>
          <a:p>
            <a:r>
              <a:rPr lang="en-GB" baseline="0" dirty="0" smtClean="0"/>
              <a:t>The demand for premium feed is growing very fast.</a:t>
            </a:r>
          </a:p>
          <a:p>
            <a:r>
              <a:rPr lang="en-GB" baseline="0" dirty="0" smtClean="0"/>
              <a:t>Take for example non-GM. The European dairy sector is expecting that they are completely non-GM by 2025.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Also non-GM poultry is growing fast in countries like Germany and Austria. </a:t>
            </a:r>
          </a:p>
          <a:p>
            <a:r>
              <a:rPr lang="en-GB" baseline="0" dirty="0" smtClean="0"/>
              <a:t>In Austria for example 100% of broilers are fed non-GM, but the share in pork sector it is currently only 8%. </a:t>
            </a:r>
          </a:p>
          <a:p>
            <a:r>
              <a:rPr lang="en-GB" baseline="0" dirty="0" smtClean="0"/>
              <a:t>Will this share also increase?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organic animal sector is growing by 10% per year, purely on consumer demand,</a:t>
            </a:r>
          </a:p>
          <a:p>
            <a:r>
              <a:rPr lang="en-GB" baseline="0" dirty="0" smtClean="0"/>
              <a:t>Especially in western Europe.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86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r>
              <a:rPr lang="en-GB" baseline="0" dirty="0" smtClean="0"/>
              <a:t> would like to share some market developments with you</a:t>
            </a:r>
          </a:p>
          <a:p>
            <a:r>
              <a:rPr lang="en-GB" baseline="0" dirty="0" smtClean="0"/>
              <a:t>The market for dairy and meat alternatives is growing by 11 and 14% per year</a:t>
            </a:r>
          </a:p>
          <a:p>
            <a:r>
              <a:rPr lang="en-GB" baseline="0" dirty="0" smtClean="0"/>
              <a:t>You can see it when you go the supermarket. </a:t>
            </a:r>
          </a:p>
          <a:p>
            <a:r>
              <a:rPr lang="en-GB" baseline="0" dirty="0" smtClean="0"/>
              <a:t>A few years ago you would find maybe one variety, and now a broad selection of products.</a:t>
            </a:r>
          </a:p>
          <a:p>
            <a:r>
              <a:rPr lang="en-GB" baseline="0" dirty="0" smtClean="0"/>
              <a:t>Supermarkets are introducing these products under their own label as well as the major food companies are entering this market.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But closer to your sector</a:t>
            </a:r>
          </a:p>
          <a:p>
            <a:r>
              <a:rPr lang="en-GB" baseline="0" dirty="0" smtClean="0"/>
              <a:t>The demand for premium feed is growing very fast.</a:t>
            </a:r>
          </a:p>
          <a:p>
            <a:r>
              <a:rPr lang="en-GB" baseline="0" dirty="0" smtClean="0"/>
              <a:t>Take for example non-GM. The European dairy sector is expecting that they are completely non-GM by 2025.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Also non-GM poultry is growing fast in countries like Germany and Austria. </a:t>
            </a:r>
          </a:p>
          <a:p>
            <a:r>
              <a:rPr lang="en-GB" baseline="0" dirty="0" smtClean="0"/>
              <a:t>In Austria for example 100% of broilers are fed non-GM, but the share in pork sector it is currently only 8%. </a:t>
            </a:r>
          </a:p>
          <a:p>
            <a:r>
              <a:rPr lang="en-GB" baseline="0" dirty="0" smtClean="0"/>
              <a:t>Will this share also increase?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organic animal sector is growing by 10% per year, purely on consumer demand,</a:t>
            </a:r>
          </a:p>
          <a:p>
            <a:r>
              <a:rPr lang="en-GB" baseline="0" dirty="0" smtClean="0"/>
              <a:t>Especially in western Europe.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2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r>
              <a:rPr lang="en-GB" baseline="0" dirty="0" smtClean="0"/>
              <a:t> would like to share some market developments with you</a:t>
            </a:r>
          </a:p>
          <a:p>
            <a:r>
              <a:rPr lang="en-GB" baseline="0" dirty="0" smtClean="0"/>
              <a:t>The market for dairy and meat alternatives is growing by 11 and 14% per year</a:t>
            </a:r>
          </a:p>
          <a:p>
            <a:r>
              <a:rPr lang="en-GB" baseline="0" dirty="0" smtClean="0"/>
              <a:t>You can see it when you go the supermarket. </a:t>
            </a:r>
          </a:p>
          <a:p>
            <a:r>
              <a:rPr lang="en-GB" baseline="0" dirty="0" smtClean="0"/>
              <a:t>A few years ago you would find maybe one variety, and now a broad selection of products.</a:t>
            </a:r>
          </a:p>
          <a:p>
            <a:r>
              <a:rPr lang="en-GB" baseline="0" dirty="0" smtClean="0"/>
              <a:t>Supermarkets are introducing these products under their own label as well as the major food companies are entering this market.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But closer to your sector</a:t>
            </a:r>
          </a:p>
          <a:p>
            <a:r>
              <a:rPr lang="en-GB" baseline="0" dirty="0" smtClean="0"/>
              <a:t>The demand for premium feed is growing very fast.</a:t>
            </a:r>
          </a:p>
          <a:p>
            <a:r>
              <a:rPr lang="en-GB" baseline="0" dirty="0" smtClean="0"/>
              <a:t>Take for example non-GM. The European dairy sector is expecting that they are completely non-GM by 2025.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Also non-GM poultry is growing fast in countries like Germany and Austria. </a:t>
            </a:r>
          </a:p>
          <a:p>
            <a:r>
              <a:rPr lang="en-GB" baseline="0" dirty="0" smtClean="0"/>
              <a:t>In Austria for example 100% of broilers are fed non-GM, but the share in pork sector it is currently only 8%. </a:t>
            </a:r>
          </a:p>
          <a:p>
            <a:r>
              <a:rPr lang="en-GB" baseline="0" dirty="0" smtClean="0"/>
              <a:t>Will this share also increase?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organic animal sector is growing by 10% per year, purely on consumer demand,</a:t>
            </a:r>
          </a:p>
          <a:p>
            <a:r>
              <a:rPr lang="en-GB" baseline="0" dirty="0" smtClean="0"/>
              <a:t>Especially in western Europe.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8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3039"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5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6508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886508">
                <a:defRPr/>
              </a:pPr>
              <a:t>24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66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6508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886508">
                <a:defRPr/>
              </a:pPr>
              <a:t>25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24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9612">
              <a:defRPr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6508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886508">
                <a:defRPr/>
              </a:pPr>
              <a:t>26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70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98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001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00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66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962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4" r:id="rId12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!GG99W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europa.eu/!yT36XH" TargetMode="External"/><Relationship Id="rId4" Type="http://schemas.openxmlformats.org/officeDocument/2006/relationships/hyperlink" Target="https://europa.eu/!Yc83tK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:32013R130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eur-lex.europa.eu/legal-content/EN/TXT/?uri=CELEX:32017R1185" TargetMode="External"/><Relationship Id="rId4" Type="http://schemas.openxmlformats.org/officeDocument/2006/relationships/hyperlink" Target="https://eur-lex.europa.eu/legal-content/EN/TXT/?uri=CELEX:32017R118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491506" y="1305886"/>
            <a:ext cx="4080494" cy="3968157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F5494"/>
                </a:solidFill>
                <a:latin typeface="+mj-lt"/>
                <a:cs typeface="+mj-cs"/>
              </a:rPr>
              <a:t>Market challenges</a:t>
            </a:r>
            <a:br>
              <a:rPr lang="en-US" dirty="0">
                <a:solidFill>
                  <a:srgbClr val="0F5494"/>
                </a:solidFill>
                <a:latin typeface="+mj-lt"/>
                <a:cs typeface="+mj-cs"/>
              </a:rPr>
            </a:br>
            <a:r>
              <a:rPr lang="en-US" dirty="0">
                <a:solidFill>
                  <a:srgbClr val="0F5494"/>
                </a:solidFill>
                <a:latin typeface="+mj-lt"/>
                <a:cs typeface="+mj-cs"/>
              </a:rPr>
              <a:t>for the meat sector </a:t>
            </a:r>
            <a:r>
              <a:rPr lang="en-US" sz="3036" dirty="0">
                <a:solidFill>
                  <a:schemeClr val="tx2"/>
                </a:solidFill>
                <a:latin typeface="EC Square Sans Cond Pro" panose="020B0506040000020004" pitchFamily="34" charset="0"/>
              </a:rPr>
              <a:t/>
            </a:r>
            <a:br>
              <a:rPr lang="en-US" sz="3036" dirty="0">
                <a:solidFill>
                  <a:schemeClr val="tx2"/>
                </a:solidFill>
                <a:latin typeface="EC Square Sans Cond Pro" panose="020B0506040000020004" pitchFamily="34" charset="0"/>
              </a:rPr>
            </a:br>
            <a:r>
              <a:rPr lang="en-US" sz="3036" dirty="0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/>
            </a:r>
            <a:br>
              <a:rPr lang="en-US" sz="3036" dirty="0" smtClean="0">
                <a:solidFill>
                  <a:schemeClr val="tx2"/>
                </a:solidFill>
                <a:latin typeface="EC Square Sans Cond Pro" panose="020B0506040000020004" pitchFamily="34" charset="0"/>
              </a:rPr>
            </a:br>
            <a:r>
              <a:rPr lang="en-US" sz="3036" dirty="0">
                <a:solidFill>
                  <a:schemeClr val="tx2"/>
                </a:solidFill>
                <a:latin typeface="EC Square Sans Cond Pro" panose="020B0506040000020004" pitchFamily="34" charset="0"/>
              </a:rPr>
              <a:t/>
            </a:r>
            <a:br>
              <a:rPr lang="en-US" sz="3036" dirty="0">
                <a:solidFill>
                  <a:schemeClr val="tx2"/>
                </a:solidFill>
                <a:latin typeface="EC Square Sans Cond Pro" panose="020B0506040000020004" pitchFamily="34" charset="0"/>
              </a:rPr>
            </a:br>
            <a:r>
              <a:rPr lang="en-US" sz="3036" dirty="0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/>
            </a:r>
            <a:br>
              <a:rPr lang="en-US" sz="3036" dirty="0" smtClean="0">
                <a:solidFill>
                  <a:schemeClr val="tx2"/>
                </a:solidFill>
                <a:latin typeface="EC Square Sans Cond Pro" panose="020B0506040000020004" pitchFamily="34" charset="0"/>
              </a:rPr>
            </a:br>
            <a:r>
              <a:rPr lang="en-US" sz="1400" dirty="0" smtClean="0">
                <a:solidFill>
                  <a:srgbClr val="0F5494"/>
                </a:solidFill>
                <a:latin typeface="+mj-lt"/>
                <a:cs typeface="+mj-cs"/>
              </a:rPr>
              <a:t>Dr </a:t>
            </a:r>
            <a:r>
              <a:rPr lang="en-US" sz="1400" dirty="0">
                <a:solidFill>
                  <a:srgbClr val="0F5494"/>
                </a:solidFill>
                <a:latin typeface="+mj-lt"/>
                <a:cs typeface="+mj-cs"/>
              </a:rPr>
              <a:t>Rudolf Mögele, </a:t>
            </a:r>
            <a:br>
              <a:rPr lang="en-US" sz="1400" dirty="0">
                <a:solidFill>
                  <a:srgbClr val="0F5494"/>
                </a:solidFill>
                <a:latin typeface="+mj-lt"/>
                <a:cs typeface="+mj-cs"/>
              </a:rPr>
            </a:br>
            <a:r>
              <a:rPr lang="en-US" sz="1400" dirty="0">
                <a:solidFill>
                  <a:srgbClr val="0F5494"/>
                </a:solidFill>
                <a:latin typeface="+mj-lt"/>
                <a:cs typeface="+mj-cs"/>
              </a:rPr>
              <a:t>Deputy Director-General</a:t>
            </a:r>
            <a:br>
              <a:rPr lang="en-US" sz="1400" dirty="0">
                <a:solidFill>
                  <a:srgbClr val="0F5494"/>
                </a:solidFill>
                <a:latin typeface="+mj-lt"/>
                <a:cs typeface="+mj-cs"/>
              </a:rPr>
            </a:br>
            <a:r>
              <a:rPr lang="en-US" sz="1400" dirty="0">
                <a:solidFill>
                  <a:srgbClr val="0F5494"/>
                </a:solidFill>
                <a:latin typeface="+mj-lt"/>
                <a:cs typeface="+mj-cs"/>
              </a:rPr>
              <a:t>Directorate General for Agriculture and Rural Development, </a:t>
            </a:r>
            <a:br>
              <a:rPr lang="en-US" sz="1400" dirty="0">
                <a:solidFill>
                  <a:srgbClr val="0F5494"/>
                </a:solidFill>
                <a:latin typeface="+mj-lt"/>
                <a:cs typeface="+mj-cs"/>
              </a:rPr>
            </a:br>
            <a:r>
              <a:rPr lang="en-US" sz="1400" dirty="0">
                <a:solidFill>
                  <a:srgbClr val="0F5494"/>
                </a:solidFill>
                <a:latin typeface="+mj-lt"/>
                <a:cs typeface="+mj-cs"/>
              </a:rPr>
              <a:t>European Commission</a:t>
            </a:r>
            <a:r>
              <a:rPr lang="en-US" sz="2000" dirty="0">
                <a:solidFill>
                  <a:schemeClr val="tx2"/>
                </a:solidFill>
                <a:latin typeface="EC Square Sans Cond Pro" panose="020B0506040000020004" pitchFamily="34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EC Square Sans Cond Pro" panose="020B0506040000020004" pitchFamily="34" charset="0"/>
              </a:rPr>
            </a:br>
            <a:endParaRPr lang="en-GB" sz="2000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506" y="5274043"/>
            <a:ext cx="1557277" cy="303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9404" tIns="34702" rIns="69404" bIns="34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7003" fontAlgn="auto">
              <a:spcBef>
                <a:spcPts val="0"/>
              </a:spcBef>
              <a:spcAft>
                <a:spcPts val="0"/>
              </a:spcAft>
            </a:pPr>
            <a:endParaRPr lang="en-GB" sz="1366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322" y="5370315"/>
            <a:ext cx="1645413" cy="338757"/>
          </a:xfrm>
          <a:prstGeom prst="rect">
            <a:avLst/>
          </a:prstGeom>
          <a:noFill/>
        </p:spPr>
        <p:txBody>
          <a:bodyPr wrap="square" lIns="26998" tIns="13499" rIns="26998" bIns="13499" rtlCol="0" anchor="t">
            <a:spAutoFit/>
          </a:bodyPr>
          <a:lstStyle/>
          <a:p>
            <a:pPr defTabSz="694005"/>
            <a:r>
              <a:rPr lang="en-GB" sz="3036" baseline="30000" dirty="0">
                <a:solidFill>
                  <a:srgbClr val="FFFFFF"/>
                </a:solidFill>
                <a:latin typeface="EC Square Sans Cond Pro" panose="020B0506040000020004" pitchFamily="34" charset="0"/>
              </a:rPr>
              <a:t>#</a:t>
            </a:r>
            <a:r>
              <a:rPr lang="en-GB" sz="3036" baseline="30000" dirty="0" err="1">
                <a:solidFill>
                  <a:srgbClr val="FFFFFF"/>
                </a:solidFill>
                <a:latin typeface="EC Square Sans Cond Pro" panose="020B0506040000020004" pitchFamily="34" charset="0"/>
              </a:rPr>
              <a:t>FutureofCAP</a:t>
            </a:r>
            <a:endParaRPr lang="en-GB" sz="3036" baseline="30000" dirty="0">
              <a:solidFill>
                <a:srgbClr val="FFFFFF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506" y="598648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61st General Assembly of CLITRAVI, </a:t>
            </a:r>
            <a:endParaRPr lang="en-US" sz="1400" dirty="0" smtClean="0">
              <a:solidFill>
                <a:srgbClr val="0F5494"/>
              </a:solidFill>
              <a:latin typeface="+mj-lt"/>
              <a:ea typeface="+mj-ea"/>
              <a:cs typeface="+mj-cs"/>
            </a:endParaRPr>
          </a:p>
          <a:p>
            <a:r>
              <a:rPr lang="en-US" sz="1400" dirty="0" smtClean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11 </a:t>
            </a:r>
            <a:r>
              <a:rPr lang="en-US" sz="140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April 2019</a:t>
            </a:r>
            <a:endParaRPr lang="en-GB" sz="1400" dirty="0">
              <a:solidFill>
                <a:srgbClr val="0F549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42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859" y="260648"/>
            <a:ext cx="8229600" cy="936625"/>
          </a:xfrm>
        </p:spPr>
        <p:txBody>
          <a:bodyPr/>
          <a:lstStyle/>
          <a:p>
            <a:pPr algn="ctr"/>
            <a:r>
              <a:rPr lang="fr-BE" dirty="0" smtClean="0"/>
              <a:t>Live animal transport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702" y="1197272"/>
            <a:ext cx="7334980" cy="4607991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fr-BE" sz="2000" dirty="0" smtClean="0"/>
              <a:t>one of the main </a:t>
            </a:r>
            <a:r>
              <a:rPr lang="fr-BE" sz="2000" dirty="0" err="1" smtClean="0"/>
              <a:t>societal</a:t>
            </a:r>
            <a:r>
              <a:rPr lang="fr-BE" sz="2000" dirty="0" smtClean="0"/>
              <a:t> </a:t>
            </a:r>
            <a:r>
              <a:rPr lang="fr-BE" sz="2000" dirty="0" err="1" smtClean="0"/>
              <a:t>concerns</a:t>
            </a:r>
            <a:r>
              <a:rPr lang="fr-BE" sz="2000" dirty="0" smtClean="0"/>
              <a:t> in relation to </a:t>
            </a:r>
            <a:r>
              <a:rPr lang="fr-BE" sz="2000" dirty="0" err="1" smtClean="0"/>
              <a:t>livestock</a:t>
            </a:r>
            <a:r>
              <a:rPr lang="fr-BE" sz="2000" dirty="0" smtClean="0"/>
              <a:t> and </a:t>
            </a:r>
            <a:r>
              <a:rPr lang="fr-BE" sz="2000" dirty="0" err="1" smtClean="0"/>
              <a:t>meat</a:t>
            </a:r>
            <a:r>
              <a:rPr lang="fr-BE" sz="2000" dirty="0" smtClean="0"/>
              <a:t> production</a:t>
            </a:r>
          </a:p>
          <a:p>
            <a:pPr>
              <a:spcBef>
                <a:spcPts val="900"/>
              </a:spcBef>
            </a:pPr>
            <a:r>
              <a:rPr lang="fr-BE" sz="2000" dirty="0" smtClean="0"/>
              <a:t>Live </a:t>
            </a:r>
            <a:r>
              <a:rPr lang="fr-BE" sz="2000" dirty="0" err="1" smtClean="0"/>
              <a:t>animals</a:t>
            </a:r>
            <a:r>
              <a:rPr lang="fr-BE" sz="2000" dirty="0" smtClean="0"/>
              <a:t> </a:t>
            </a:r>
            <a:r>
              <a:rPr lang="fr-BE" sz="2000" dirty="0" err="1" smtClean="0"/>
              <a:t>trade</a:t>
            </a:r>
            <a:r>
              <a:rPr lang="fr-BE" sz="2000" dirty="0" smtClean="0"/>
              <a:t> (intra and extra EU) </a:t>
            </a:r>
            <a:r>
              <a:rPr lang="fr-BE" sz="2000" dirty="0" err="1" smtClean="0"/>
              <a:t>is</a:t>
            </a:r>
            <a:r>
              <a:rPr lang="fr-BE" sz="2000" dirty="0" smtClean="0"/>
              <a:t> an important part of agricultural </a:t>
            </a:r>
            <a:r>
              <a:rPr lang="fr-BE" sz="2000" dirty="0" err="1" smtClean="0"/>
              <a:t>activity</a:t>
            </a:r>
            <a:r>
              <a:rPr lang="fr-BE" sz="2000" dirty="0" smtClean="0"/>
              <a:t> and </a:t>
            </a:r>
            <a:r>
              <a:rPr lang="fr-BE" sz="2000" dirty="0" err="1" smtClean="0"/>
              <a:t>is</a:t>
            </a:r>
            <a:r>
              <a:rPr lang="fr-BE" sz="2000" dirty="0" smtClean="0"/>
              <a:t> essential for a normal </a:t>
            </a:r>
            <a:r>
              <a:rPr lang="fr-BE" sz="2000" dirty="0" err="1" smtClean="0"/>
              <a:t>functioning</a:t>
            </a:r>
            <a:r>
              <a:rPr lang="fr-BE" sz="2000" dirty="0" smtClean="0"/>
              <a:t> of the </a:t>
            </a:r>
            <a:r>
              <a:rPr lang="fr-BE" sz="2000" dirty="0" err="1" smtClean="0"/>
              <a:t>meat</a:t>
            </a:r>
            <a:r>
              <a:rPr lang="fr-BE" sz="2000" dirty="0" smtClean="0"/>
              <a:t> </a:t>
            </a:r>
            <a:r>
              <a:rPr lang="fr-BE" sz="2000" dirty="0" err="1" smtClean="0"/>
              <a:t>sector</a:t>
            </a:r>
            <a:endParaRPr lang="fr-BE" sz="2000" dirty="0" smtClean="0"/>
          </a:p>
          <a:p>
            <a:pPr>
              <a:spcBef>
                <a:spcPts val="900"/>
              </a:spcBef>
            </a:pPr>
            <a:r>
              <a:rPr lang="fr-BE" sz="2000" dirty="0" smtClean="0"/>
              <a:t>It </a:t>
            </a:r>
            <a:r>
              <a:rPr lang="fr-BE" sz="2000" dirty="0" err="1" smtClean="0"/>
              <a:t>represents</a:t>
            </a:r>
            <a:r>
              <a:rPr lang="fr-BE" sz="2000" dirty="0" smtClean="0"/>
              <a:t> </a:t>
            </a:r>
            <a:r>
              <a:rPr lang="fr-BE" sz="2000" dirty="0" err="1" smtClean="0"/>
              <a:t>around</a:t>
            </a:r>
            <a:r>
              <a:rPr lang="fr-BE" sz="2000" dirty="0" smtClean="0"/>
              <a:t> 50% of total EU exports and </a:t>
            </a:r>
            <a:r>
              <a:rPr lang="fr-BE" sz="2000" dirty="0" err="1" smtClean="0"/>
              <a:t>around</a:t>
            </a:r>
            <a:r>
              <a:rPr lang="fr-BE" sz="2000" dirty="0" smtClean="0"/>
              <a:t> 17% of intra EU </a:t>
            </a:r>
            <a:r>
              <a:rPr lang="fr-BE" sz="2000" dirty="0" err="1" smtClean="0"/>
              <a:t>trade</a:t>
            </a:r>
            <a:r>
              <a:rPr lang="fr-BE" sz="2000" dirty="0" smtClean="0"/>
              <a:t> volume</a:t>
            </a:r>
          </a:p>
          <a:p>
            <a:pPr>
              <a:spcBef>
                <a:spcPts val="900"/>
              </a:spcBef>
            </a:pPr>
            <a:r>
              <a:rPr lang="fr-BE" sz="2000" dirty="0" err="1" smtClean="0"/>
              <a:t>Stakeholders</a:t>
            </a:r>
            <a:r>
              <a:rPr lang="fr-BE" sz="2000" dirty="0" smtClean="0"/>
              <a:t> and </a:t>
            </a:r>
            <a:r>
              <a:rPr lang="fr-BE" sz="2000" dirty="0" err="1" smtClean="0"/>
              <a:t>European</a:t>
            </a:r>
            <a:r>
              <a:rPr lang="fr-BE" sz="2000" dirty="0" smtClean="0"/>
              <a:t> </a:t>
            </a:r>
            <a:r>
              <a:rPr lang="fr-BE" sz="2000" dirty="0" err="1" smtClean="0"/>
              <a:t>Parliament</a:t>
            </a:r>
            <a:r>
              <a:rPr lang="fr-BE" sz="2000" dirty="0" smtClean="0"/>
              <a:t> are </a:t>
            </a:r>
            <a:r>
              <a:rPr lang="fr-BE" sz="2000" dirty="0" err="1" smtClean="0"/>
              <a:t>very</a:t>
            </a:r>
            <a:r>
              <a:rPr lang="fr-BE" sz="2000" dirty="0" smtClean="0"/>
              <a:t> </a:t>
            </a:r>
            <a:r>
              <a:rPr lang="fr-BE" sz="2000" dirty="0" err="1" smtClean="0"/>
              <a:t>concerned</a:t>
            </a:r>
            <a:r>
              <a:rPr lang="fr-BE" sz="2000" dirty="0" smtClean="0"/>
              <a:t> on animal </a:t>
            </a:r>
            <a:r>
              <a:rPr lang="fr-BE" sz="2000" dirty="0" err="1" smtClean="0"/>
              <a:t>welfare</a:t>
            </a:r>
            <a:r>
              <a:rPr lang="fr-BE" sz="2000" dirty="0" smtClean="0"/>
              <a:t> </a:t>
            </a:r>
            <a:r>
              <a:rPr lang="fr-BE" sz="2000" dirty="0" err="1" smtClean="0"/>
              <a:t>during</a:t>
            </a:r>
            <a:r>
              <a:rPr lang="fr-BE" sz="2000" dirty="0" smtClean="0"/>
              <a:t> transport and call for full </a:t>
            </a:r>
            <a:r>
              <a:rPr lang="fr-BE" sz="2000" dirty="0" err="1" smtClean="0"/>
              <a:t>implemantation</a:t>
            </a:r>
            <a:r>
              <a:rPr lang="fr-BE" sz="2000" dirty="0" smtClean="0"/>
              <a:t> and control of EU </a:t>
            </a:r>
            <a:r>
              <a:rPr lang="fr-BE" sz="2000" dirty="0" err="1" smtClean="0"/>
              <a:t>legislation</a:t>
            </a:r>
            <a:endParaRPr lang="fr-BE" sz="2000" dirty="0" smtClean="0"/>
          </a:p>
          <a:p>
            <a:pPr>
              <a:spcBef>
                <a:spcPts val="900"/>
              </a:spcBef>
            </a:pPr>
            <a:r>
              <a:rPr lang="fr-BE" sz="2000" dirty="0" smtClean="0"/>
              <a:t>The </a:t>
            </a:r>
            <a:r>
              <a:rPr lang="fr-BE" sz="2000" dirty="0" err="1" smtClean="0"/>
              <a:t>livestock</a:t>
            </a:r>
            <a:r>
              <a:rPr lang="fr-BE" sz="2000" dirty="0" smtClean="0"/>
              <a:t> and </a:t>
            </a:r>
            <a:r>
              <a:rPr lang="fr-BE" sz="2000" dirty="0" err="1" smtClean="0"/>
              <a:t>meat</a:t>
            </a:r>
            <a:r>
              <a:rPr lang="fr-BE" sz="2000" dirty="0" smtClean="0"/>
              <a:t> </a:t>
            </a:r>
            <a:r>
              <a:rPr lang="fr-BE" sz="2000" dirty="0" err="1" smtClean="0"/>
              <a:t>sectors</a:t>
            </a:r>
            <a:r>
              <a:rPr lang="fr-BE" sz="2000" dirty="0" smtClean="0"/>
              <a:t> </a:t>
            </a:r>
            <a:r>
              <a:rPr lang="fr-BE" sz="2000" dirty="0" err="1" smtClean="0"/>
              <a:t>need</a:t>
            </a:r>
            <a:r>
              <a:rPr lang="fr-BE" sz="2000" dirty="0" smtClean="0"/>
              <a:t> to </a:t>
            </a:r>
            <a:r>
              <a:rPr lang="fr-BE" sz="2000" dirty="0" err="1" smtClean="0"/>
              <a:t>make</a:t>
            </a:r>
            <a:r>
              <a:rPr lang="fr-BE" sz="2000" dirty="0" smtClean="0"/>
              <a:t> </a:t>
            </a:r>
            <a:r>
              <a:rPr lang="fr-BE" sz="2000" dirty="0" smtClean="0"/>
              <a:t>all efforts to </a:t>
            </a:r>
            <a:r>
              <a:rPr lang="fr-BE" sz="2000" dirty="0" err="1" smtClean="0"/>
              <a:t>comply</a:t>
            </a:r>
            <a:r>
              <a:rPr lang="fr-BE" sz="2000" dirty="0" smtClean="0"/>
              <a:t> </a:t>
            </a:r>
            <a:r>
              <a:rPr lang="fr-BE" sz="2000" dirty="0" err="1" smtClean="0"/>
              <a:t>with</a:t>
            </a:r>
            <a:r>
              <a:rPr lang="fr-BE" sz="2000" dirty="0" smtClean="0"/>
              <a:t> the EU animal </a:t>
            </a:r>
            <a:r>
              <a:rPr lang="fr-BE" sz="2000" dirty="0" err="1" smtClean="0"/>
              <a:t>welfare</a:t>
            </a:r>
            <a:r>
              <a:rPr lang="fr-BE" sz="2000" dirty="0" smtClean="0"/>
              <a:t> standards in </a:t>
            </a:r>
            <a:r>
              <a:rPr lang="fr-BE" sz="2000" dirty="0" err="1" smtClean="0"/>
              <a:t>order</a:t>
            </a:r>
            <a:r>
              <a:rPr lang="fr-BE" sz="2000" dirty="0" smtClean="0"/>
              <a:t> to </a:t>
            </a:r>
            <a:r>
              <a:rPr lang="fr-BE" sz="2000" dirty="0" err="1" smtClean="0"/>
              <a:t>meet</a:t>
            </a:r>
            <a:r>
              <a:rPr lang="fr-BE" sz="2000" dirty="0" smtClean="0"/>
              <a:t> </a:t>
            </a:r>
            <a:r>
              <a:rPr lang="fr-BE" sz="2000" dirty="0" err="1" smtClean="0"/>
              <a:t>societal</a:t>
            </a:r>
            <a:r>
              <a:rPr lang="fr-BE" sz="2000" dirty="0" smtClean="0"/>
              <a:t> </a:t>
            </a:r>
            <a:r>
              <a:rPr lang="fr-BE" sz="2000" dirty="0" err="1" smtClean="0"/>
              <a:t>demands</a:t>
            </a:r>
            <a:r>
              <a:rPr lang="fr-BE" sz="2000" dirty="0" smtClean="0"/>
              <a:t>. </a:t>
            </a:r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-19673" y="26787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9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692153"/>
            <a:ext cx="7067128" cy="936625"/>
          </a:xfrm>
        </p:spPr>
        <p:txBody>
          <a:bodyPr/>
          <a:lstStyle/>
          <a:p>
            <a:pPr algn="ctr"/>
            <a:r>
              <a:rPr lang="en-US" dirty="0"/>
              <a:t>Development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Plant Proteins </a:t>
            </a:r>
            <a:r>
              <a:rPr lang="en-US" dirty="0"/>
              <a:t>in EU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276872"/>
            <a:ext cx="7067128" cy="36337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Main findings of Commission Report:</a:t>
            </a:r>
          </a:p>
          <a:p>
            <a:r>
              <a:rPr lang="en-US" dirty="0"/>
              <a:t>Plant proteins </a:t>
            </a:r>
            <a:r>
              <a:rPr lang="en-US" dirty="0" smtClean="0"/>
              <a:t>demand for </a:t>
            </a:r>
            <a:r>
              <a:rPr lang="en-US" b="1" dirty="0" smtClean="0"/>
              <a:t>food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premium feed </a:t>
            </a:r>
            <a:r>
              <a:rPr lang="en-US" dirty="0"/>
              <a:t>(non-GM and organic) is growing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GB" dirty="0" smtClean="0"/>
              <a:t>Consumer driven developments</a:t>
            </a:r>
          </a:p>
          <a:p>
            <a:pPr lvl="1"/>
            <a:r>
              <a:rPr lang="en-GB" b="0" dirty="0" smtClean="0"/>
              <a:t>Rise of the </a:t>
            </a:r>
            <a:r>
              <a:rPr lang="en-GB" dirty="0" smtClean="0"/>
              <a:t>flexitarians</a:t>
            </a:r>
          </a:p>
          <a:p>
            <a:pPr lvl="1"/>
            <a:r>
              <a:rPr lang="en-GB" dirty="0" smtClean="0"/>
              <a:t>Health </a:t>
            </a:r>
            <a:r>
              <a:rPr lang="en-GB" b="0" dirty="0" smtClean="0"/>
              <a:t>and</a:t>
            </a:r>
            <a:r>
              <a:rPr lang="en-GB" dirty="0" smtClean="0"/>
              <a:t> climate </a:t>
            </a:r>
            <a:r>
              <a:rPr lang="en-GB" b="0" dirty="0" smtClean="0"/>
              <a:t>reasons</a:t>
            </a:r>
          </a:p>
          <a:p>
            <a:pPr lvl="1"/>
            <a:r>
              <a:rPr lang="en-GB" b="0" dirty="0" smtClean="0"/>
              <a:t>Clean labelling</a:t>
            </a:r>
          </a:p>
          <a:p>
            <a:pPr lvl="1"/>
            <a:endParaRPr lang="en-GB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-953" y="0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4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Implications for the meat sector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40" y="2416908"/>
            <a:ext cx="4038600" cy="290742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0F5494"/>
              </a:buClr>
            </a:pPr>
            <a:r>
              <a:rPr lang="en-US" sz="2000" dirty="0" smtClean="0"/>
              <a:t>Dairy &amp; meat alternatives grow </a:t>
            </a:r>
            <a:r>
              <a:rPr lang="en-US" sz="2000" b="1" dirty="0" smtClean="0"/>
              <a:t>11%</a:t>
            </a:r>
            <a:r>
              <a:rPr lang="en-US" sz="2000" dirty="0" smtClean="0"/>
              <a:t> and </a:t>
            </a:r>
            <a:r>
              <a:rPr lang="en-US" sz="2000" b="1" dirty="0" smtClean="0"/>
              <a:t>14%</a:t>
            </a:r>
            <a:r>
              <a:rPr lang="en-US" sz="2000" dirty="0" smtClean="0"/>
              <a:t> per year</a:t>
            </a:r>
          </a:p>
          <a:p>
            <a:pPr>
              <a:buClr>
                <a:srgbClr val="0F5494"/>
              </a:buClr>
            </a:pPr>
            <a:endParaRPr lang="en-US" sz="2000" dirty="0" smtClean="0"/>
          </a:p>
          <a:p>
            <a:pPr>
              <a:buClr>
                <a:srgbClr val="0F5494"/>
              </a:buClr>
            </a:pPr>
            <a:r>
              <a:rPr lang="en-US" sz="2000" dirty="0"/>
              <a:t>P</a:t>
            </a:r>
            <a:r>
              <a:rPr lang="en-US" sz="2000" dirty="0" smtClean="0"/>
              <a:t>remium feed:</a:t>
            </a:r>
            <a:endParaRPr lang="en-US" sz="2000" dirty="0"/>
          </a:p>
          <a:p>
            <a:pPr lvl="1"/>
            <a:r>
              <a:rPr lang="en-GB" sz="1800" b="0" dirty="0" smtClean="0"/>
              <a:t>Dairy sector prospect - </a:t>
            </a:r>
            <a:r>
              <a:rPr lang="en-GB" sz="1800" b="0" dirty="0"/>
              <a:t>100% </a:t>
            </a:r>
            <a:r>
              <a:rPr lang="en-GB" sz="1800" b="0" dirty="0" smtClean="0"/>
              <a:t>Non-GM feed in 2025 </a:t>
            </a:r>
            <a:endParaRPr lang="en-GB" sz="1800" b="0" dirty="0"/>
          </a:p>
          <a:p>
            <a:pPr lvl="1"/>
            <a:r>
              <a:rPr lang="en-GB" sz="1800" b="0" dirty="0"/>
              <a:t>Organic feed: 10% growth per </a:t>
            </a:r>
            <a:r>
              <a:rPr lang="en-GB" sz="1800" b="0" dirty="0" smtClean="0"/>
              <a:t>year</a:t>
            </a:r>
            <a:endParaRPr lang="en-GB" sz="1800" b="0" dirty="0"/>
          </a:p>
          <a:p>
            <a:pPr marL="0" indent="0">
              <a:buClr>
                <a:srgbClr val="0F5494"/>
              </a:buClr>
              <a:buNone/>
            </a:pPr>
            <a:endParaRPr lang="en-GB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0" y="-277269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endParaRPr lang="en-US" sz="8000" dirty="0">
              <a:solidFill>
                <a:schemeClr val="bg1">
                  <a:lumMod val="50000"/>
                </a:schemeClr>
              </a:solidFill>
              <a:latin typeface="EC Square Sans Cond Pro" panose="020B0506040000020004" pitchFamily="34" charset="0"/>
            </a:endParaRPr>
          </a:p>
        </p:txBody>
      </p:sp>
      <p:pic>
        <p:nvPicPr>
          <p:cNvPr id="7" name="Picture 6" descr="iStock-14131874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9165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74782" y="177144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BE" kern="0" smtClean="0"/>
              <a:t>« Vegetarian Meat »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8762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797354"/>
            <a:ext cx="7272808" cy="936625"/>
          </a:xfrm>
        </p:spPr>
        <p:txBody>
          <a:bodyPr/>
          <a:lstStyle/>
          <a:p>
            <a:pPr marL="0" indent="0" algn="ctr"/>
            <a:r>
              <a:rPr lang="en-GB" dirty="0" smtClean="0"/>
              <a:t>Reserving terms like “sausage” or “burger” for meat products?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492896"/>
            <a:ext cx="7272808" cy="3633788"/>
          </a:xfrm>
        </p:spPr>
        <p:txBody>
          <a:bodyPr/>
          <a:lstStyle/>
          <a:p>
            <a:r>
              <a:rPr lang="en-US" dirty="0" smtClean="0"/>
              <a:t>CMO Regulation 1308/2013 reserves certain terms for </a:t>
            </a:r>
            <a:r>
              <a:rPr lang="en-US" u="sng" dirty="0" smtClean="0"/>
              <a:t>milk</a:t>
            </a:r>
            <a:r>
              <a:rPr lang="en-US" dirty="0" smtClean="0"/>
              <a:t> products (e.g. butter, cream, milk) and veal (&lt; 8 months, 8-12 months)</a:t>
            </a:r>
          </a:p>
          <a:p>
            <a:endParaRPr lang="en-US" dirty="0" smtClean="0"/>
          </a:p>
          <a:p>
            <a:r>
              <a:rPr lang="en-US" dirty="0" smtClean="0"/>
              <a:t>Similar approach for meat </a:t>
            </a:r>
            <a:r>
              <a:rPr lang="en-US" dirty="0" smtClean="0"/>
              <a:t>products </a:t>
            </a:r>
            <a:r>
              <a:rPr lang="en-GB" dirty="0" smtClean="0"/>
              <a:t>(</a:t>
            </a:r>
            <a:r>
              <a:rPr lang="en-GB" dirty="0" smtClean="0"/>
              <a:t>e.g. </a:t>
            </a:r>
            <a:r>
              <a:rPr lang="en-GB" dirty="0" smtClean="0"/>
              <a:t>sausage, burger, steak …)?</a:t>
            </a:r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-31398" y="18403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625"/>
          </a:xfrm>
        </p:spPr>
        <p:txBody>
          <a:bodyPr/>
          <a:lstStyle/>
          <a:p>
            <a:pPr algn="ctr"/>
            <a:r>
              <a:rPr lang="en-GB" dirty="0" smtClean="0"/>
              <a:t>Why no EU </a:t>
            </a:r>
            <a:r>
              <a:rPr lang="en-GB" dirty="0" err="1" smtClean="0"/>
              <a:t>harmonistion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7216541" cy="4661984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000" dirty="0" smtClean="0"/>
              <a:t>High diversity of sales denominations for meat based food (where drawing the line?)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Complex </a:t>
            </a:r>
            <a:r>
              <a:rPr lang="en-US" sz="2000" dirty="0" smtClean="0"/>
              <a:t>catalogue in all languages?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experience </a:t>
            </a:r>
            <a:r>
              <a:rPr lang="en-US" sz="2000" dirty="0"/>
              <a:t>with </a:t>
            </a:r>
            <a:r>
              <a:rPr lang="en-US" sz="2000" dirty="0" smtClean="0"/>
              <a:t>veal and milk denominations showed challenging enforcement and constant need for clarification (up to ECJ </a:t>
            </a:r>
            <a:r>
              <a:rPr lang="en-US" sz="2000" dirty="0" smtClean="0"/>
              <a:t>C-422/16 “</a:t>
            </a:r>
            <a:r>
              <a:rPr lang="en-US" sz="2000" dirty="0" err="1" smtClean="0"/>
              <a:t>TofuTown</a:t>
            </a:r>
            <a:r>
              <a:rPr lang="en-US" sz="2000" dirty="0" smtClean="0"/>
              <a:t>”)</a:t>
            </a:r>
            <a:endParaRPr lang="en-US" sz="2000" dirty="0" smtClean="0"/>
          </a:p>
          <a:p>
            <a:pPr>
              <a:spcAft>
                <a:spcPts val="1800"/>
              </a:spcAft>
            </a:pPr>
            <a:r>
              <a:rPr lang="en-US" sz="2000" dirty="0" smtClean="0"/>
              <a:t>Regulation </a:t>
            </a:r>
            <a:r>
              <a:rPr lang="en-US" sz="2000" dirty="0" smtClean="0"/>
              <a:t>1169/2011 – Food information to consumers – did not exist when milk terms were created – now comprehensive legal framework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Nevertheless </a:t>
            </a:r>
            <a:r>
              <a:rPr lang="en-US" sz="2000" dirty="0" smtClean="0">
                <a:solidFill>
                  <a:srgbClr val="FF0000"/>
                </a:solidFill>
              </a:rPr>
              <a:t>ongoing </a:t>
            </a:r>
            <a:r>
              <a:rPr lang="en-US" sz="2000" dirty="0" smtClean="0">
                <a:solidFill>
                  <a:srgbClr val="FF0000"/>
                </a:solidFill>
              </a:rPr>
              <a:t>discussion in EP on </a:t>
            </a:r>
            <a:r>
              <a:rPr lang="en-US" sz="2000" dirty="0" smtClean="0">
                <a:solidFill>
                  <a:srgbClr val="FF0000"/>
                </a:solidFill>
              </a:rPr>
              <a:t>introducing meat denominations within the CAP </a:t>
            </a:r>
            <a:r>
              <a:rPr lang="en-US" sz="2000" dirty="0" smtClean="0">
                <a:solidFill>
                  <a:srgbClr val="FF0000"/>
                </a:solidFill>
              </a:rPr>
              <a:t>reform (“CA 41”).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0" y="26609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4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437512" cy="936625"/>
          </a:xfrm>
        </p:spPr>
        <p:txBody>
          <a:bodyPr/>
          <a:lstStyle/>
          <a:p>
            <a:pPr algn="ctr"/>
            <a:r>
              <a:rPr lang="en-GB" dirty="0" smtClean="0"/>
              <a:t>Food information to consumers</a:t>
            </a:r>
            <a:br>
              <a:rPr lang="en-GB" dirty="0" smtClean="0"/>
            </a:br>
            <a:r>
              <a:rPr lang="en-GB" dirty="0" smtClean="0"/>
              <a:t>Reg. 1169/2011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276872"/>
            <a:ext cx="7200800" cy="4058542"/>
          </a:xfrm>
        </p:spPr>
        <p:txBody>
          <a:bodyPr/>
          <a:lstStyle/>
          <a:p>
            <a:r>
              <a:rPr lang="en-US" dirty="0" smtClean="0"/>
              <a:t>Art.7: </a:t>
            </a:r>
            <a:r>
              <a:rPr lang="en-US" dirty="0" smtClean="0"/>
              <a:t>Food information not be misleading … as to the characteristics of the food … to its nature, identity, … composition, … method of production.</a:t>
            </a:r>
          </a:p>
          <a:p>
            <a:endParaRPr lang="en-US" dirty="0"/>
          </a:p>
          <a:p>
            <a:r>
              <a:rPr lang="en-US" dirty="0" smtClean="0"/>
              <a:t>In addition: Subsidiarity aspect!</a:t>
            </a:r>
            <a:br>
              <a:rPr lang="en-US" dirty="0" smtClean="0"/>
            </a:br>
            <a:r>
              <a:rPr lang="en-US" dirty="0" smtClean="0"/>
              <a:t>Several established definitions at national level (e.g. </a:t>
            </a:r>
            <a:r>
              <a:rPr lang="en-US" dirty="0" err="1" smtClean="0"/>
              <a:t>Deutsches</a:t>
            </a:r>
            <a:r>
              <a:rPr lang="en-US" dirty="0" smtClean="0"/>
              <a:t> </a:t>
            </a:r>
            <a:r>
              <a:rPr lang="en-US" dirty="0" err="1" smtClean="0"/>
              <a:t>Lebensmittelbuch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0" y="0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1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Implications for the meat sector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40" y="2416908"/>
            <a:ext cx="4038600" cy="290742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0F5494"/>
              </a:buClr>
            </a:pPr>
            <a:r>
              <a:rPr lang="en-US" sz="2000" dirty="0" smtClean="0"/>
              <a:t>Dairy &amp; meat alternatives grow </a:t>
            </a:r>
            <a:r>
              <a:rPr lang="en-US" sz="2000" b="1" dirty="0" smtClean="0"/>
              <a:t>11%</a:t>
            </a:r>
            <a:r>
              <a:rPr lang="en-US" sz="2000" dirty="0" smtClean="0"/>
              <a:t> and </a:t>
            </a:r>
            <a:r>
              <a:rPr lang="en-US" sz="2000" b="1" dirty="0" smtClean="0"/>
              <a:t>14%</a:t>
            </a:r>
            <a:r>
              <a:rPr lang="en-US" sz="2000" dirty="0" smtClean="0"/>
              <a:t> per year</a:t>
            </a:r>
          </a:p>
          <a:p>
            <a:pPr>
              <a:buClr>
                <a:srgbClr val="0F5494"/>
              </a:buClr>
            </a:pPr>
            <a:endParaRPr lang="en-US" sz="2000" dirty="0" smtClean="0"/>
          </a:p>
          <a:p>
            <a:pPr>
              <a:buClr>
                <a:srgbClr val="0F5494"/>
              </a:buClr>
            </a:pPr>
            <a:r>
              <a:rPr lang="en-US" sz="2000" dirty="0"/>
              <a:t>P</a:t>
            </a:r>
            <a:r>
              <a:rPr lang="en-US" sz="2000" dirty="0" smtClean="0"/>
              <a:t>remium feed:</a:t>
            </a:r>
            <a:endParaRPr lang="en-US" sz="2000" dirty="0"/>
          </a:p>
          <a:p>
            <a:pPr lvl="1"/>
            <a:r>
              <a:rPr lang="en-GB" sz="1800" b="0" dirty="0" smtClean="0"/>
              <a:t>Dairy sector prospect - </a:t>
            </a:r>
            <a:r>
              <a:rPr lang="en-GB" sz="1800" b="0" dirty="0"/>
              <a:t>100% </a:t>
            </a:r>
            <a:r>
              <a:rPr lang="en-GB" sz="1800" b="0" dirty="0" smtClean="0"/>
              <a:t>Non-GM feed in 2025 </a:t>
            </a:r>
            <a:endParaRPr lang="en-GB" sz="1800" b="0" dirty="0"/>
          </a:p>
          <a:p>
            <a:pPr lvl="1"/>
            <a:r>
              <a:rPr lang="en-GB" sz="1800" b="0" dirty="0"/>
              <a:t>Organic feed: 10% growth per </a:t>
            </a:r>
            <a:r>
              <a:rPr lang="en-GB" sz="1800" b="0" dirty="0" smtClean="0"/>
              <a:t>year</a:t>
            </a:r>
            <a:endParaRPr lang="en-GB" sz="1800" b="0" dirty="0"/>
          </a:p>
          <a:p>
            <a:pPr marL="0" indent="0">
              <a:buClr>
                <a:srgbClr val="0F5494"/>
              </a:buClr>
              <a:buNone/>
            </a:pPr>
            <a:endParaRPr lang="en-GB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0" y="-277269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endParaRPr lang="en-US" sz="8000" dirty="0">
              <a:solidFill>
                <a:schemeClr val="bg1">
                  <a:lumMod val="50000"/>
                </a:schemeClr>
              </a:solidFill>
              <a:latin typeface="EC Square Sans Cond Pro" panose="020B0506040000020004" pitchFamily="34" charset="0"/>
            </a:endParaRPr>
          </a:p>
        </p:txBody>
      </p:sp>
      <p:pic>
        <p:nvPicPr>
          <p:cNvPr id="7" name="Picture 6" descr="iStock-14131874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9165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74782" y="177144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BE" dirty="0"/>
              <a:t>New </a:t>
            </a:r>
            <a:r>
              <a:rPr lang="fr-BE" dirty="0" err="1"/>
              <a:t>legislation</a:t>
            </a:r>
            <a:r>
              <a:rPr lang="fr-BE" dirty="0"/>
              <a:t> on </a:t>
            </a:r>
            <a:br>
              <a:rPr lang="fr-BE" dirty="0"/>
            </a:br>
            <a:r>
              <a:rPr lang="fr-BE" dirty="0" err="1"/>
              <a:t>Unfair</a:t>
            </a:r>
            <a:r>
              <a:rPr lang="fr-BE" dirty="0"/>
              <a:t> Trading Practices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9101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97354"/>
            <a:ext cx="8229600" cy="936625"/>
          </a:xfrm>
        </p:spPr>
        <p:txBody>
          <a:bodyPr/>
          <a:lstStyle/>
          <a:p>
            <a:pPr algn="ctr"/>
            <a:r>
              <a:rPr lang="en-GB" dirty="0"/>
              <a:t>Key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702" y="2276872"/>
            <a:ext cx="7310442" cy="3633788"/>
          </a:xfrm>
        </p:spPr>
        <p:txBody>
          <a:bodyPr/>
          <a:lstStyle/>
          <a:p>
            <a:r>
              <a:rPr lang="en-US" sz="2000" dirty="0"/>
              <a:t>Legal basis: Article 43 TFEU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The Directive: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protects weaker suppliers against stronger buyers (B2B) against UTPs occurring in the food supply chain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links to </a:t>
            </a:r>
            <a:r>
              <a:rPr lang="en-US" sz="1600" dirty="0" smtClean="0"/>
              <a:t>agricultural </a:t>
            </a:r>
            <a:r>
              <a:rPr lang="en-US" sz="1600" dirty="0"/>
              <a:t>and food products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follows minimum </a:t>
            </a:r>
            <a:r>
              <a:rPr lang="en-US" sz="1600" dirty="0" err="1"/>
              <a:t>harmonisation</a:t>
            </a:r>
            <a:r>
              <a:rPr lang="en-US" sz="1600" dirty="0"/>
              <a:t> approach (MS can go farther)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protects against 16 specific unfair trading practices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provides for minimum enforcement power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stipulates coordination </a:t>
            </a:r>
            <a:r>
              <a:rPr lang="en-US" sz="1600" dirty="0"/>
              <a:t>between MS authorities</a:t>
            </a:r>
          </a:p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260648"/>
            <a:ext cx="1992176" cy="18670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0" y="0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0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936625"/>
          </a:xfrm>
        </p:spPr>
        <p:txBody>
          <a:bodyPr/>
          <a:lstStyle/>
          <a:p>
            <a:r>
              <a:rPr lang="en-US" dirty="0"/>
              <a:t>Protecting the weak against the strong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91" y="4725144"/>
            <a:ext cx="8229600" cy="13295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BE" sz="2000" dirty="0"/>
              <a:t>Turnover </a:t>
            </a:r>
            <a:r>
              <a:rPr lang="fr-BE" sz="2000" dirty="0" err="1"/>
              <a:t>calculation</a:t>
            </a:r>
            <a:r>
              <a:rPr lang="fr-BE" sz="2000" dirty="0"/>
              <a:t> &gt;&gt; Commission SME </a:t>
            </a:r>
            <a:r>
              <a:rPr lang="fr-BE" sz="2000" dirty="0" err="1"/>
              <a:t>Recommendation</a:t>
            </a:r>
            <a:endParaRPr lang="fr-BE" sz="2000" dirty="0"/>
          </a:p>
          <a:p>
            <a:pPr>
              <a:lnSpc>
                <a:spcPct val="150000"/>
              </a:lnSpc>
            </a:pPr>
            <a:r>
              <a:rPr lang="fr-BE" sz="2000" dirty="0" err="1"/>
              <a:t>Foreign</a:t>
            </a:r>
            <a:r>
              <a:rPr lang="fr-BE" sz="2000" dirty="0"/>
              <a:t> </a:t>
            </a:r>
            <a:r>
              <a:rPr lang="fr-BE" sz="2000" dirty="0" err="1"/>
              <a:t>suppliers</a:t>
            </a:r>
            <a:r>
              <a:rPr lang="fr-BE" sz="2000" dirty="0"/>
              <a:t> / </a:t>
            </a:r>
            <a:r>
              <a:rPr lang="fr-BE" sz="2000" dirty="0" err="1"/>
              <a:t>foreign</a:t>
            </a:r>
            <a:r>
              <a:rPr lang="fr-BE" sz="2000" dirty="0"/>
              <a:t> </a:t>
            </a:r>
            <a:r>
              <a:rPr lang="fr-BE" sz="2000" dirty="0" err="1"/>
              <a:t>buyers</a:t>
            </a:r>
            <a:r>
              <a:rPr lang="fr-BE" sz="2000" dirty="0"/>
              <a:t> (territorial </a:t>
            </a:r>
            <a:r>
              <a:rPr lang="fr-BE" sz="2000" dirty="0" err="1"/>
              <a:t>competence</a:t>
            </a:r>
            <a:r>
              <a:rPr lang="fr-BE" sz="2000" dirty="0"/>
              <a:t>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3" y="1628800"/>
            <a:ext cx="8897823" cy="2417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955" y="2060848"/>
            <a:ext cx="1920406" cy="1950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2118070"/>
            <a:ext cx="1585097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7046814" cy="936625"/>
          </a:xfrm>
        </p:spPr>
        <p:txBody>
          <a:bodyPr/>
          <a:lstStyle/>
          <a:p>
            <a:pPr marL="0" indent="0"/>
            <a:r>
              <a:rPr lang="en-US" dirty="0"/>
              <a:t>Distinction between black and grey UTPs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702" y="2276872"/>
            <a:ext cx="7300098" cy="36337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The distinction between </a:t>
            </a:r>
            <a:r>
              <a:rPr lang="en-US" dirty="0" smtClean="0"/>
              <a:t>“black” </a:t>
            </a:r>
            <a:r>
              <a:rPr lang="en-US" dirty="0"/>
              <a:t>and </a:t>
            </a:r>
            <a:r>
              <a:rPr lang="en-US" dirty="0" smtClean="0"/>
              <a:t>“grey” </a:t>
            </a:r>
            <a:r>
              <a:rPr lang="en-US" dirty="0"/>
              <a:t>UTPs in the Commission’s proposal has been retained.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Black </a:t>
            </a:r>
            <a:r>
              <a:rPr lang="en-US" b="1" dirty="0">
                <a:solidFill>
                  <a:schemeClr val="tx1"/>
                </a:solidFill>
              </a:rPr>
              <a:t>UTPs</a:t>
            </a:r>
            <a:r>
              <a:rPr lang="en-US" dirty="0"/>
              <a:t>. Prohibited, whatever the circumstances.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Grey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UTPs</a:t>
            </a:r>
            <a:r>
              <a:rPr lang="en-US" dirty="0"/>
              <a:t>. Prohibited, if the parties do not clearly and unambiguously agree beforehand.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0" y="0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4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936625"/>
          </a:xfrm>
        </p:spPr>
        <p:txBody>
          <a:bodyPr/>
          <a:lstStyle/>
          <a:p>
            <a:pPr algn="ctr"/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350" y="2204864"/>
            <a:ext cx="7704856" cy="36337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Production and consumption trends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Meat terms and vegetarian products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Unfair trading practices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Market transparency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0" y="-1029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5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139136" cy="936625"/>
          </a:xfrm>
        </p:spPr>
        <p:txBody>
          <a:bodyPr/>
          <a:lstStyle/>
          <a:p>
            <a:pPr marL="0" indent="0"/>
            <a:r>
              <a:rPr lang="en-GB" dirty="0"/>
              <a:t>Powers of the </a:t>
            </a:r>
            <a:r>
              <a:rPr lang="en-GB" dirty="0" smtClean="0"/>
              <a:t>enforcement and cooperation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408" y="1772816"/>
            <a:ext cx="6851104" cy="4320480"/>
          </a:xfrm>
        </p:spPr>
        <p:txBody>
          <a:bodyPr/>
          <a:lstStyle/>
          <a:p>
            <a:r>
              <a:rPr lang="en-US" sz="1500" dirty="0"/>
              <a:t>MS have to designate an enforcement authority</a:t>
            </a:r>
          </a:p>
          <a:p>
            <a:pPr lvl="1"/>
            <a:r>
              <a:rPr lang="en-US" sz="1400" dirty="0"/>
              <a:t>Can be an existing authority</a:t>
            </a:r>
          </a:p>
          <a:p>
            <a:r>
              <a:rPr lang="en-US" sz="1500" dirty="0" smtClean="0"/>
              <a:t>Vested </a:t>
            </a:r>
            <a:r>
              <a:rPr lang="en-US" sz="1500" dirty="0"/>
              <a:t>with powers: </a:t>
            </a:r>
          </a:p>
          <a:p>
            <a:pPr lvl="1"/>
            <a:r>
              <a:rPr lang="en-US" sz="1400" dirty="0" smtClean="0"/>
              <a:t>to </a:t>
            </a:r>
            <a:r>
              <a:rPr lang="en-US" sz="1400" dirty="0"/>
              <a:t>act upon a complaint or act ex officio</a:t>
            </a:r>
          </a:p>
          <a:p>
            <a:pPr lvl="1"/>
            <a:r>
              <a:rPr lang="en-US" sz="1400" dirty="0" smtClean="0"/>
              <a:t>to </a:t>
            </a:r>
            <a:r>
              <a:rPr lang="en-US" sz="1400" dirty="0"/>
              <a:t>investigate</a:t>
            </a:r>
          </a:p>
          <a:p>
            <a:pPr lvl="1"/>
            <a:r>
              <a:rPr lang="en-US" sz="1400" dirty="0" smtClean="0"/>
              <a:t>to </a:t>
            </a:r>
            <a:r>
              <a:rPr lang="en-US" sz="1400" dirty="0"/>
              <a:t>terminate an infringement</a:t>
            </a:r>
          </a:p>
          <a:p>
            <a:pPr lvl="1"/>
            <a:r>
              <a:rPr lang="en-US" sz="1400" dirty="0" smtClean="0"/>
              <a:t>to </a:t>
            </a:r>
            <a:r>
              <a:rPr lang="en-US" sz="1400" dirty="0"/>
              <a:t>levy fines and impose other penalties</a:t>
            </a:r>
          </a:p>
          <a:p>
            <a:pPr lvl="1"/>
            <a:r>
              <a:rPr lang="en-US" sz="1400" dirty="0" smtClean="0"/>
              <a:t>to </a:t>
            </a:r>
            <a:r>
              <a:rPr lang="en-US" sz="1400" dirty="0"/>
              <a:t>publish decisions</a:t>
            </a:r>
          </a:p>
          <a:p>
            <a:r>
              <a:rPr lang="en-US" sz="1500" dirty="0"/>
              <a:t>Cooperation </a:t>
            </a:r>
          </a:p>
          <a:p>
            <a:pPr lvl="1"/>
            <a:r>
              <a:rPr lang="en-US" sz="1400" dirty="0"/>
              <a:t>MS to ensure that the enforcement authorities cooperate effectively with each other and with the Commission</a:t>
            </a:r>
          </a:p>
          <a:p>
            <a:pPr lvl="1"/>
            <a:r>
              <a:rPr lang="en-US" sz="1400" dirty="0"/>
              <a:t>And to provide each other mutual assistance in cases with cross-border dimension</a:t>
            </a:r>
          </a:p>
          <a:p>
            <a:r>
              <a:rPr lang="en-US" sz="1500" dirty="0" smtClean="0"/>
              <a:t>Regular </a:t>
            </a:r>
            <a:r>
              <a:rPr lang="en-US" sz="1500" dirty="0"/>
              <a:t>meetings, facilitated by the Commission</a:t>
            </a:r>
          </a:p>
          <a:p>
            <a:r>
              <a:rPr lang="en-US" sz="1500" dirty="0" smtClean="0"/>
              <a:t>Website</a:t>
            </a:r>
            <a:r>
              <a:rPr lang="en-US" sz="1500" dirty="0"/>
              <a:t>, internally for enforcement authorities and public website with links to designated authorities and information about acts of transposition</a:t>
            </a:r>
          </a:p>
          <a:p>
            <a:endParaRPr lang="en-GB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005002"/>
            <a:ext cx="1657419" cy="96060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-20279" y="0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2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5" y="980728"/>
            <a:ext cx="7582297" cy="936625"/>
          </a:xfrm>
        </p:spPr>
        <p:txBody>
          <a:bodyPr/>
          <a:lstStyle/>
          <a:p>
            <a:pPr algn="ctr"/>
            <a:r>
              <a:rPr lang="fr-BE" dirty="0" err="1" smtClean="0"/>
              <a:t>Next</a:t>
            </a:r>
            <a:r>
              <a:rPr lang="fr-BE" dirty="0" smtClean="0"/>
              <a:t> </a:t>
            </a:r>
            <a:r>
              <a:rPr lang="fr-BE" dirty="0" err="1" smtClean="0"/>
              <a:t>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276872"/>
            <a:ext cx="6851104" cy="3633788"/>
          </a:xfrm>
        </p:spPr>
        <p:txBody>
          <a:bodyPr/>
          <a:lstStyle/>
          <a:p>
            <a:r>
              <a:rPr lang="en-US" dirty="0"/>
              <a:t>Endorsement by the co-legislators</a:t>
            </a:r>
          </a:p>
          <a:p>
            <a:pPr lvl="1"/>
            <a:r>
              <a:rPr lang="en-US" b="0" dirty="0"/>
              <a:t>Still during this legislative </a:t>
            </a:r>
            <a:r>
              <a:rPr lang="en-US" b="0" dirty="0" smtClean="0"/>
              <a:t>mandate (signature by co-legislators on 17.04)</a:t>
            </a:r>
            <a:endParaRPr lang="en-US" b="0" dirty="0"/>
          </a:p>
          <a:p>
            <a:pPr lvl="1"/>
            <a:r>
              <a:rPr lang="en-US" b="0" dirty="0" smtClean="0"/>
              <a:t>Publication in the Official Journal (+/- 5 days from signature)</a:t>
            </a:r>
          </a:p>
          <a:p>
            <a:pPr lvl="1"/>
            <a:r>
              <a:rPr lang="en-US" b="0" dirty="0" smtClean="0"/>
              <a:t>Entry into force (1 day after publication)</a:t>
            </a:r>
          </a:p>
          <a:p>
            <a:r>
              <a:rPr lang="en-US" dirty="0" smtClean="0"/>
              <a:t>24 </a:t>
            </a:r>
            <a:r>
              <a:rPr lang="en-US" dirty="0"/>
              <a:t>months after entry into force: </a:t>
            </a:r>
            <a:r>
              <a:rPr lang="en-US" dirty="0" smtClean="0"/>
              <a:t>transposition</a:t>
            </a:r>
          </a:p>
          <a:p>
            <a:r>
              <a:rPr lang="en-US" dirty="0" smtClean="0"/>
              <a:t>30 </a:t>
            </a:r>
            <a:r>
              <a:rPr lang="en-US" dirty="0"/>
              <a:t>months after entry into force: application of </a:t>
            </a:r>
            <a:r>
              <a:rPr lang="en-US" dirty="0" smtClean="0"/>
              <a:t>rules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-9159" y="0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3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Implications for the meat sector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40" y="2416908"/>
            <a:ext cx="4038600" cy="290742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0F5494"/>
              </a:buClr>
            </a:pPr>
            <a:r>
              <a:rPr lang="en-US" sz="2000" dirty="0" smtClean="0"/>
              <a:t>Dairy &amp; meat alternatives grow </a:t>
            </a:r>
            <a:r>
              <a:rPr lang="en-US" sz="2000" b="1" dirty="0" smtClean="0"/>
              <a:t>11%</a:t>
            </a:r>
            <a:r>
              <a:rPr lang="en-US" sz="2000" dirty="0" smtClean="0"/>
              <a:t> and </a:t>
            </a:r>
            <a:r>
              <a:rPr lang="en-US" sz="2000" b="1" dirty="0" smtClean="0"/>
              <a:t>14%</a:t>
            </a:r>
            <a:r>
              <a:rPr lang="en-US" sz="2000" dirty="0" smtClean="0"/>
              <a:t> per year</a:t>
            </a:r>
          </a:p>
          <a:p>
            <a:pPr>
              <a:buClr>
                <a:srgbClr val="0F5494"/>
              </a:buClr>
            </a:pPr>
            <a:endParaRPr lang="en-US" sz="2000" dirty="0" smtClean="0"/>
          </a:p>
          <a:p>
            <a:pPr>
              <a:buClr>
                <a:srgbClr val="0F5494"/>
              </a:buClr>
            </a:pPr>
            <a:r>
              <a:rPr lang="en-US" sz="2000" dirty="0"/>
              <a:t>P</a:t>
            </a:r>
            <a:r>
              <a:rPr lang="en-US" sz="2000" dirty="0" smtClean="0"/>
              <a:t>remium feed:</a:t>
            </a:r>
            <a:endParaRPr lang="en-US" sz="2000" dirty="0"/>
          </a:p>
          <a:p>
            <a:pPr lvl="1"/>
            <a:r>
              <a:rPr lang="en-GB" sz="1800" b="0" dirty="0" smtClean="0"/>
              <a:t>Dairy sector prospect - </a:t>
            </a:r>
            <a:r>
              <a:rPr lang="en-GB" sz="1800" b="0" dirty="0"/>
              <a:t>100% </a:t>
            </a:r>
            <a:r>
              <a:rPr lang="en-GB" sz="1800" b="0" dirty="0" smtClean="0"/>
              <a:t>Non-GM feed in 2025 </a:t>
            </a:r>
            <a:endParaRPr lang="en-GB" sz="1800" b="0" dirty="0"/>
          </a:p>
          <a:p>
            <a:pPr lvl="1"/>
            <a:r>
              <a:rPr lang="en-GB" sz="1800" b="0" dirty="0"/>
              <a:t>Organic feed: 10% growth per </a:t>
            </a:r>
            <a:r>
              <a:rPr lang="en-GB" sz="1800" b="0" dirty="0" smtClean="0"/>
              <a:t>year</a:t>
            </a:r>
            <a:endParaRPr lang="en-GB" sz="1800" b="0" dirty="0"/>
          </a:p>
          <a:p>
            <a:pPr marL="0" indent="0">
              <a:buClr>
                <a:srgbClr val="0F5494"/>
              </a:buClr>
              <a:buNone/>
            </a:pPr>
            <a:endParaRPr lang="en-GB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0" y="-277269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endParaRPr lang="en-US" sz="8000" dirty="0">
              <a:solidFill>
                <a:schemeClr val="bg1">
                  <a:lumMod val="50000"/>
                </a:schemeClr>
              </a:solidFill>
              <a:latin typeface="EC Square Sans Cond Pro" panose="020B0506040000020004" pitchFamily="34" charset="0"/>
            </a:endParaRPr>
          </a:p>
        </p:txBody>
      </p:sp>
      <p:pic>
        <p:nvPicPr>
          <p:cNvPr id="7" name="Picture 6" descr="iStock-14131874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9165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74782" y="177144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BE" dirty="0" err="1" smtClean="0"/>
              <a:t>Market</a:t>
            </a:r>
            <a:r>
              <a:rPr lang="fr-BE" dirty="0" smtClean="0"/>
              <a:t> </a:t>
            </a:r>
            <a:r>
              <a:rPr lang="fr-BE" dirty="0" err="1" smtClean="0"/>
              <a:t>transparency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0729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836712"/>
            <a:ext cx="6923112" cy="936625"/>
          </a:xfrm>
        </p:spPr>
        <p:txBody>
          <a:bodyPr/>
          <a:lstStyle/>
          <a:p>
            <a:pPr algn="ctr"/>
            <a:r>
              <a:rPr lang="en-IE" dirty="0" smtClean="0"/>
              <a:t>Definition of market transparency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276872"/>
            <a:ext cx="6923112" cy="3633788"/>
          </a:xfrm>
        </p:spPr>
        <p:txBody>
          <a:bodyPr/>
          <a:lstStyle/>
          <a:p>
            <a:pPr marL="0" lvl="0" indent="0">
              <a:buSzPct val="120000"/>
              <a:buNone/>
            </a:pPr>
            <a:r>
              <a:rPr lang="en-IE" sz="2800" dirty="0" smtClean="0"/>
              <a:t>“</a:t>
            </a:r>
            <a:r>
              <a:rPr lang="en-IE" sz="2800" dirty="0"/>
              <a:t>the availability of relevant market information (e.g. concerning prices, weather, production, trade, consumption and stocks) for all market participants”</a:t>
            </a:r>
          </a:p>
          <a:p>
            <a:pPr marL="0" lvl="0" indent="0">
              <a:buSzPct val="120000"/>
              <a:buNone/>
            </a:pPr>
            <a:endParaRPr lang="en-IE" altLang="en-US" sz="1400" b="1" i="0" dirty="0" smtClean="0"/>
          </a:p>
          <a:p>
            <a:pPr marL="0" lvl="0" indent="0">
              <a:buSzPct val="120000"/>
              <a:buNone/>
            </a:pPr>
            <a:endParaRPr lang="en-IE" altLang="en-US" sz="1400" b="1" i="0" dirty="0"/>
          </a:p>
          <a:p>
            <a:pPr marL="0" lvl="0" indent="0">
              <a:buSzPct val="120000"/>
              <a:buNone/>
            </a:pPr>
            <a:endParaRPr lang="en-IE" altLang="en-US" sz="1400" b="1" i="0" dirty="0" smtClean="0"/>
          </a:p>
          <a:p>
            <a:pPr marL="0" lvl="0" indent="0">
              <a:buSzPct val="120000"/>
              <a:buNone/>
            </a:pPr>
            <a:endParaRPr lang="en-IE" altLang="en-US" sz="1400" b="1" i="0" dirty="0"/>
          </a:p>
          <a:p>
            <a:pPr marL="0" lvl="0" indent="0">
              <a:buSzPct val="120000"/>
              <a:buNone/>
            </a:pPr>
            <a:r>
              <a:rPr lang="en-IE" altLang="en-US" sz="1400" b="1" i="0" dirty="0" smtClean="0"/>
              <a:t>AMTF</a:t>
            </a:r>
            <a:r>
              <a:rPr lang="en-IE" altLang="en-US" sz="1400" b="1" i="0" dirty="0"/>
              <a:t>, November 2016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-6424" y="11863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3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068" y="0"/>
            <a:ext cx="1973415" cy="107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9" y="549276"/>
            <a:ext cx="7740041" cy="863599"/>
          </a:xfrm>
        </p:spPr>
        <p:txBody>
          <a:bodyPr/>
          <a:lstStyle/>
          <a:p>
            <a:pPr algn="ctr"/>
            <a:r>
              <a:rPr lang="en-IE" dirty="0" smtClean="0"/>
              <a:t>Economic context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700807"/>
            <a:ext cx="6767984" cy="4596631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dirty="0" smtClean="0"/>
              <a:t>Market </a:t>
            </a:r>
            <a:r>
              <a:rPr lang="en-US" dirty="0"/>
              <a:t>information is </a:t>
            </a:r>
            <a:r>
              <a:rPr lang="en-US" dirty="0" smtClean="0"/>
              <a:t>of </a:t>
            </a:r>
            <a:r>
              <a:rPr lang="en-US" dirty="0"/>
              <a:t>increasing </a:t>
            </a:r>
            <a:r>
              <a:rPr lang="en-US" dirty="0" smtClean="0"/>
              <a:t>importance:  </a:t>
            </a:r>
            <a:endParaRPr lang="en-IE" dirty="0"/>
          </a:p>
          <a:p>
            <a:pPr>
              <a:spcAft>
                <a:spcPts val="900"/>
              </a:spcAft>
            </a:pPr>
            <a:r>
              <a:rPr lang="en-IE" dirty="0" smtClean="0"/>
              <a:t>Increasing </a:t>
            </a:r>
            <a:r>
              <a:rPr lang="en-IE" dirty="0"/>
              <a:t>market orientation </a:t>
            </a:r>
            <a:r>
              <a:rPr lang="en-IE" dirty="0" smtClean="0"/>
              <a:t>of </a:t>
            </a:r>
            <a:r>
              <a:rPr lang="en-IE" dirty="0" smtClean="0"/>
              <a:t>the </a:t>
            </a:r>
            <a:r>
              <a:rPr lang="en-IE" dirty="0" err="1" smtClean="0"/>
              <a:t>agri</a:t>
            </a:r>
            <a:r>
              <a:rPr lang="en-IE" dirty="0" smtClean="0"/>
              <a:t>-food </a:t>
            </a:r>
            <a:r>
              <a:rPr lang="en-IE" dirty="0"/>
              <a:t>sector</a:t>
            </a:r>
          </a:p>
          <a:p>
            <a:pPr>
              <a:spcAft>
                <a:spcPts val="900"/>
              </a:spcAft>
            </a:pPr>
            <a:r>
              <a:rPr lang="en-IE" dirty="0" smtClean="0"/>
              <a:t>Increasing </a:t>
            </a:r>
            <a:r>
              <a:rPr lang="en-IE" dirty="0"/>
              <a:t>levels of market </a:t>
            </a:r>
            <a:r>
              <a:rPr lang="en-IE" dirty="0" smtClean="0"/>
              <a:t>concentration at </a:t>
            </a:r>
            <a:r>
              <a:rPr lang="en-IE" dirty="0" smtClean="0"/>
              <a:t>the processing </a:t>
            </a:r>
            <a:r>
              <a:rPr lang="en-IE" dirty="0"/>
              <a:t>and retail stages </a:t>
            </a:r>
          </a:p>
          <a:p>
            <a:pPr>
              <a:spcAft>
                <a:spcPts val="900"/>
              </a:spcAft>
            </a:pPr>
            <a:r>
              <a:rPr lang="en-IE" dirty="0" smtClean="0"/>
              <a:t>Changing consumer </a:t>
            </a:r>
            <a:r>
              <a:rPr lang="en-IE" dirty="0"/>
              <a:t>demand </a:t>
            </a:r>
            <a:r>
              <a:rPr lang="en-IE" dirty="0" smtClean="0"/>
              <a:t>patterns </a:t>
            </a:r>
            <a:endParaRPr lang="en-IE" dirty="0"/>
          </a:p>
          <a:p>
            <a:pPr>
              <a:spcAft>
                <a:spcPts val="900"/>
              </a:spcAft>
            </a:pPr>
            <a:r>
              <a:rPr lang="en-US" dirty="0" smtClean="0"/>
              <a:t>Increasing </a:t>
            </a:r>
            <a:r>
              <a:rPr lang="en-US" dirty="0"/>
              <a:t>integration into global </a:t>
            </a:r>
            <a:r>
              <a:rPr lang="en-US" dirty="0" smtClean="0"/>
              <a:t>markets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EC8A20-BA03-4FF7-8742-03D8AD4CA4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-66532" y="0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3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3599"/>
          </a:xfrm>
        </p:spPr>
        <p:txBody>
          <a:bodyPr/>
          <a:lstStyle/>
          <a:p>
            <a:pPr algn="ctr"/>
            <a:r>
              <a:rPr lang="en-IE" dirty="0" smtClean="0"/>
              <a:t>Political context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9" y="1340768"/>
            <a:ext cx="7272040" cy="41767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1800" dirty="0"/>
              <a:t>European Parliament resolution, 7 June 2016: </a:t>
            </a:r>
          </a:p>
          <a:p>
            <a:pPr marL="432000" lvl="1" indent="0">
              <a:spcBef>
                <a:spcPts val="700"/>
              </a:spcBef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Calls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increased 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transparency… within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supply chain and 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strengthening of bodies and market information tools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IE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https://europa.eu/!GG99Wn</a:t>
            </a:r>
            <a:r>
              <a:rPr lang="en-IE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100"/>
              </a:spcBef>
            </a:pPr>
            <a:r>
              <a:rPr lang="en-US" altLang="en-US" sz="1800" dirty="0" smtClean="0"/>
              <a:t>Council conclusions</a:t>
            </a:r>
            <a:r>
              <a:rPr lang="en-US" altLang="en-US" sz="1800" i="0" dirty="0" smtClean="0"/>
              <a:t>, 12 December 2016: </a:t>
            </a:r>
            <a:endParaRPr lang="en-US" altLang="en-US" sz="1800" i="0" dirty="0"/>
          </a:p>
          <a:p>
            <a:pPr marL="432000" lvl="1" indent="0">
              <a:spcBef>
                <a:spcPts val="700"/>
              </a:spcBef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Calls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Commission to 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address… the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of lack of transparency and information asymmetry in all levels of  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supply 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chain…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https://europa.eu/!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Yc83tK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1100"/>
              </a:spcBef>
            </a:pPr>
            <a:r>
              <a:rPr lang="en-US" altLang="en-US" sz="1800" dirty="0" smtClean="0"/>
              <a:t>Joint statement, 12 March 2019: </a:t>
            </a:r>
          </a:p>
          <a:p>
            <a:pPr marL="432000" lvl="1" indent="0">
              <a:spcBef>
                <a:spcPts val="700"/>
              </a:spcBef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the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agricultural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food markets is a key element of a well-functioning agricultural and 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supply chain… </a:t>
            </a:r>
            <a:b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Commission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encouraged to continue its ongoing 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work…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https://europa.eu/!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yT36XH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EC8A20-BA03-4FF7-8742-03D8AD4CA4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0" y="1991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8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564190"/>
            <a:ext cx="8207375" cy="848685"/>
          </a:xfrm>
        </p:spPr>
        <p:txBody>
          <a:bodyPr/>
          <a:lstStyle/>
          <a:p>
            <a:pPr algn="ctr"/>
            <a:r>
              <a:rPr lang="en-US" altLang="en-US" dirty="0" smtClean="0"/>
              <a:t>Existing legal framework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568" y="1412899"/>
            <a:ext cx="6995119" cy="4176712"/>
          </a:xfrm>
        </p:spPr>
        <p:txBody>
          <a:bodyPr/>
          <a:lstStyle/>
          <a:p>
            <a:r>
              <a:rPr lang="en-US" altLang="en-US" i="0" dirty="0"/>
              <a:t>CMO </a:t>
            </a:r>
            <a:r>
              <a:rPr lang="en-US" altLang="en-US" i="0" dirty="0" smtClean="0"/>
              <a:t>Regulation (</a:t>
            </a:r>
            <a:r>
              <a:rPr lang="en-US" altLang="en-US" i="0" dirty="0" smtClean="0">
                <a:hlinkClick r:id="rId3"/>
              </a:rPr>
              <a:t>1308/2013</a:t>
            </a:r>
            <a:r>
              <a:rPr lang="en-US" altLang="en-US" i="0" dirty="0" smtClean="0"/>
              <a:t>), Art</a:t>
            </a:r>
            <a:r>
              <a:rPr lang="en-US" altLang="en-US" i="0" dirty="0"/>
              <a:t>. </a:t>
            </a:r>
            <a:r>
              <a:rPr lang="en-US" altLang="en-US" i="0" dirty="0" smtClean="0"/>
              <a:t>223,  </a:t>
            </a:r>
            <a:r>
              <a:rPr lang="en-US" altLang="en-US" i="0" dirty="0"/>
              <a:t>Communication </a:t>
            </a:r>
            <a:r>
              <a:rPr lang="en-US" altLang="en-US" i="0" dirty="0" smtClean="0"/>
              <a:t>requirements: </a:t>
            </a:r>
          </a:p>
          <a:p>
            <a:r>
              <a:rPr lang="en-US" altLang="en-US" i="0" dirty="0" smtClean="0"/>
              <a:t>For </a:t>
            </a:r>
            <a:r>
              <a:rPr lang="en-US" altLang="en-US" i="0" dirty="0"/>
              <a:t>the purposes </a:t>
            </a:r>
            <a:r>
              <a:rPr lang="en-US" altLang="en-US" i="0" dirty="0" smtClean="0"/>
              <a:t>of… </a:t>
            </a:r>
          </a:p>
          <a:p>
            <a:pPr lvl="1"/>
            <a:r>
              <a:rPr lang="en-GB" b="0" dirty="0" smtClean="0"/>
              <a:t>monitoring</a:t>
            </a:r>
            <a:r>
              <a:rPr lang="en-GB" b="0" dirty="0"/>
              <a:t>, analysing and managing the </a:t>
            </a:r>
            <a:r>
              <a:rPr lang="en-GB" b="0" dirty="0" smtClean="0"/>
              <a:t>market…  </a:t>
            </a:r>
            <a:endParaRPr lang="en-GB" b="0" dirty="0"/>
          </a:p>
          <a:p>
            <a:pPr lvl="1"/>
            <a:r>
              <a:rPr lang="en-GB" b="0" dirty="0" smtClean="0"/>
              <a:t>ensuring </a:t>
            </a:r>
            <a:r>
              <a:rPr lang="en-GB" b="0" dirty="0"/>
              <a:t>market </a:t>
            </a:r>
            <a:r>
              <a:rPr lang="en-GB" b="0" dirty="0" smtClean="0"/>
              <a:t>transparency</a:t>
            </a:r>
            <a:r>
              <a:rPr lang="en-GB" dirty="0" smtClean="0"/>
              <a:t>, </a:t>
            </a:r>
            <a:endParaRPr lang="en-GB" b="0" dirty="0"/>
          </a:p>
          <a:p>
            <a:pPr lvl="1"/>
            <a:r>
              <a:rPr lang="en-GB" b="0" dirty="0"/>
              <a:t>e</a:t>
            </a:r>
            <a:r>
              <a:rPr lang="en-GB" b="0" dirty="0" smtClean="0"/>
              <a:t>nsuring </a:t>
            </a:r>
            <a:r>
              <a:rPr lang="en-GB" b="0" dirty="0"/>
              <a:t>the proper functioning of CAP </a:t>
            </a:r>
            <a:r>
              <a:rPr lang="en-GB" b="0" dirty="0" smtClean="0"/>
              <a:t>measures…</a:t>
            </a:r>
          </a:p>
          <a:p>
            <a:r>
              <a:rPr lang="en-US" altLang="en-US" i="0" dirty="0" smtClean="0"/>
              <a:t>A delegated </a:t>
            </a:r>
            <a:r>
              <a:rPr lang="en-US" altLang="en-US" i="0" dirty="0"/>
              <a:t>act (</a:t>
            </a:r>
            <a:r>
              <a:rPr lang="en-US" altLang="en-US" i="0" dirty="0">
                <a:hlinkClick r:id="rId4"/>
              </a:rPr>
              <a:t>2017/1183</a:t>
            </a:r>
            <a:r>
              <a:rPr lang="en-US" altLang="en-US" i="0" dirty="0"/>
              <a:t>) and </a:t>
            </a:r>
            <a:r>
              <a:rPr lang="en-US" altLang="en-US" i="0" dirty="0" smtClean="0"/>
              <a:t>an implementing </a:t>
            </a:r>
            <a:r>
              <a:rPr lang="en-US" altLang="en-US" i="0" dirty="0"/>
              <a:t>act (</a:t>
            </a:r>
            <a:r>
              <a:rPr lang="en-US" altLang="en-US" i="0" dirty="0" smtClean="0">
                <a:hlinkClick r:id="rId5"/>
              </a:rPr>
              <a:t>2017/1185</a:t>
            </a:r>
            <a:r>
              <a:rPr lang="en-US" altLang="en-US" i="0" dirty="0" smtClean="0"/>
              <a:t>) supplement the CMO Regulation, esp.: </a:t>
            </a:r>
          </a:p>
          <a:p>
            <a:pPr lvl="1"/>
            <a:r>
              <a:rPr lang="en-US" altLang="en-US" b="0" i="0" dirty="0" smtClean="0"/>
              <a:t>What </a:t>
            </a:r>
            <a:r>
              <a:rPr lang="en-US" altLang="en-US" b="0" i="0" dirty="0"/>
              <a:t>prices and quantities should be reported </a:t>
            </a:r>
            <a:r>
              <a:rPr lang="en-US" altLang="en-US" b="0" i="0" dirty="0" smtClean="0"/>
              <a:t/>
            </a:r>
            <a:br>
              <a:rPr lang="en-US" altLang="en-US" b="0" i="0" dirty="0" smtClean="0"/>
            </a:br>
            <a:r>
              <a:rPr lang="en-US" altLang="en-US" b="0" i="0" dirty="0" smtClean="0"/>
              <a:t>with </a:t>
            </a:r>
            <a:r>
              <a:rPr lang="en-US" altLang="en-US" b="0" i="0" dirty="0"/>
              <a:t>which </a:t>
            </a:r>
            <a:r>
              <a:rPr lang="en-US" altLang="en-US" b="0" i="0" dirty="0" smtClean="0"/>
              <a:t>frequency? </a:t>
            </a:r>
            <a:r>
              <a:rPr lang="en-US" altLang="en-US" b="0" i="0" dirty="0"/>
              <a:t>(Annex I-III </a:t>
            </a:r>
            <a:r>
              <a:rPr lang="en-US" altLang="en-US" b="0" i="0" dirty="0" smtClean="0"/>
              <a:t>of 2017/1185) </a:t>
            </a:r>
            <a:endParaRPr lang="en-US" alt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2" y="6381750"/>
            <a:ext cx="2132831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EC8A20-BA03-4FF7-8742-03D8AD4CA4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-28484" y="0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2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654" y="493834"/>
            <a:ext cx="7288986" cy="863599"/>
          </a:xfrm>
        </p:spPr>
        <p:txBody>
          <a:bodyPr/>
          <a:lstStyle/>
          <a:p>
            <a:r>
              <a:rPr lang="en-IE" dirty="0" smtClean="0"/>
              <a:t>Benefits of market transparency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340768"/>
            <a:ext cx="6984775" cy="4537075"/>
          </a:xfrm>
        </p:spPr>
        <p:txBody>
          <a:bodyPr/>
          <a:lstStyle/>
          <a:p>
            <a:r>
              <a:rPr lang="en-US" i="0" dirty="0" smtClean="0"/>
              <a:t>Operators </a:t>
            </a:r>
            <a:r>
              <a:rPr lang="en-US" i="0" dirty="0"/>
              <a:t>in the food supply </a:t>
            </a:r>
            <a:r>
              <a:rPr lang="en-US" i="0" dirty="0" smtClean="0"/>
              <a:t>chain: </a:t>
            </a:r>
          </a:p>
          <a:p>
            <a:pPr lvl="1"/>
            <a:r>
              <a:rPr lang="en-US" dirty="0" smtClean="0"/>
              <a:t>Increased</a:t>
            </a:r>
            <a:r>
              <a:rPr lang="en-US" b="0" dirty="0" smtClean="0"/>
              <a:t> production efficiency</a:t>
            </a:r>
          </a:p>
          <a:p>
            <a:pPr lvl="1"/>
            <a:r>
              <a:rPr lang="en-US" b="0" dirty="0" smtClean="0"/>
              <a:t>Improved risk management</a:t>
            </a:r>
          </a:p>
          <a:p>
            <a:pPr lvl="1"/>
            <a:r>
              <a:rPr lang="en-US" b="0" dirty="0" smtClean="0"/>
              <a:t>Increased trust</a:t>
            </a:r>
            <a:endParaRPr lang="en-US" b="0" dirty="0"/>
          </a:p>
          <a:p>
            <a:r>
              <a:rPr lang="en-US" i="0" dirty="0"/>
              <a:t>P</a:t>
            </a:r>
            <a:r>
              <a:rPr lang="en-US" i="0" dirty="0" smtClean="0"/>
              <a:t>ublic authorities </a:t>
            </a:r>
          </a:p>
          <a:p>
            <a:pPr lvl="1"/>
            <a:r>
              <a:rPr lang="en-US" b="0" dirty="0" smtClean="0"/>
              <a:t>Reduced </a:t>
            </a:r>
            <a:r>
              <a:rPr lang="en-US" b="0" dirty="0"/>
              <a:t>need for public </a:t>
            </a:r>
            <a:r>
              <a:rPr lang="en-US" b="0" dirty="0" smtClean="0"/>
              <a:t>intervention</a:t>
            </a:r>
          </a:p>
          <a:p>
            <a:pPr lvl="1"/>
            <a:r>
              <a:rPr lang="en-US" b="0" dirty="0" smtClean="0"/>
              <a:t>More </a:t>
            </a:r>
            <a:r>
              <a:rPr lang="en-US" b="0" dirty="0"/>
              <a:t>informed public </a:t>
            </a:r>
            <a:r>
              <a:rPr lang="en-US" b="0" dirty="0" smtClean="0"/>
              <a:t>policy and improved enforcement </a:t>
            </a:r>
          </a:p>
          <a:p>
            <a:pPr lvl="1"/>
            <a:r>
              <a:rPr lang="en-US" b="0" dirty="0" smtClean="0"/>
              <a:t>Better </a:t>
            </a:r>
            <a:r>
              <a:rPr lang="en-US" b="0" dirty="0"/>
              <a:t>preparation </a:t>
            </a:r>
            <a:r>
              <a:rPr lang="en-US" b="0" dirty="0" smtClean="0"/>
              <a:t>for and </a:t>
            </a:r>
            <a:r>
              <a:rPr lang="en-US" b="0" dirty="0"/>
              <a:t>response to </a:t>
            </a:r>
            <a:r>
              <a:rPr lang="en-US" b="0" dirty="0" smtClean="0"/>
              <a:t>crises</a:t>
            </a:r>
          </a:p>
          <a:p>
            <a:pPr lvl="1"/>
            <a:r>
              <a:rPr lang="en-US" b="0" dirty="0" smtClean="0"/>
              <a:t>Multiplier effects </a:t>
            </a:r>
            <a:endParaRPr lang="en-US" b="0" dirty="0"/>
          </a:p>
          <a:p>
            <a:r>
              <a:rPr lang="en-US" b="0" i="0" dirty="0" smtClean="0"/>
              <a:t>Benefits for consumers, researchers, environment 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18550" y="0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6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nisa.europa.eu/news/enisa-news/conclusion-for-the-european-public-private-partnership-ppp-for-resilience-scheme/@@images/35557198-68a9-41b5-8906-1d08162537e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47" y="65763"/>
            <a:ext cx="291402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57" y="569559"/>
            <a:ext cx="8229600" cy="936625"/>
          </a:xfrm>
        </p:spPr>
        <p:txBody>
          <a:bodyPr/>
          <a:lstStyle/>
          <a:p>
            <a:pPr algn="ctr"/>
            <a:r>
              <a:rPr lang="en-IE" dirty="0" smtClean="0"/>
              <a:t>Conclusions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EC8A20-BA03-4FF7-8742-03D8AD4CA4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3688" y="1700808"/>
            <a:ext cx="6912000" cy="4512320"/>
          </a:xfrm>
        </p:spPr>
        <p:txBody>
          <a:bodyPr/>
          <a:lstStyle/>
          <a:p>
            <a:pPr marL="0" indent="0">
              <a:buNone/>
            </a:pPr>
            <a:r>
              <a:rPr lang="en-IE" i="0" dirty="0" smtClean="0"/>
              <a:t>There is </a:t>
            </a:r>
            <a:r>
              <a:rPr lang="en-IE" dirty="0"/>
              <a:t>s</a:t>
            </a:r>
            <a:r>
              <a:rPr lang="en-IE" i="0" dirty="0" smtClean="0"/>
              <a:t>upport to </a:t>
            </a:r>
            <a:r>
              <a:rPr lang="en-IE" i="0" dirty="0"/>
              <a:t>extend </a:t>
            </a:r>
            <a:r>
              <a:rPr lang="en-IE" dirty="0"/>
              <a:t>the </a:t>
            </a:r>
            <a:r>
              <a:rPr lang="en-IE" dirty="0" smtClean="0"/>
              <a:t>collection and publication of market </a:t>
            </a:r>
            <a:r>
              <a:rPr lang="en-IE" dirty="0"/>
              <a:t>data </a:t>
            </a:r>
            <a:r>
              <a:rPr lang="en-IE" i="1" dirty="0" smtClean="0">
                <a:solidFill>
                  <a:srgbClr val="92D050"/>
                </a:solidFill>
              </a:rPr>
              <a:t>as long as</a:t>
            </a:r>
            <a:r>
              <a:rPr lang="en-IE" dirty="0">
                <a:solidFill>
                  <a:srgbClr val="92D050"/>
                </a:solidFill>
              </a:rPr>
              <a:t>:</a:t>
            </a:r>
            <a:r>
              <a:rPr lang="en-IE" dirty="0" smtClean="0"/>
              <a:t> </a:t>
            </a:r>
            <a:endParaRPr lang="en-IE" i="0" dirty="0" smtClean="0"/>
          </a:p>
          <a:p>
            <a:pPr marL="378900" indent="-342900"/>
            <a:r>
              <a:rPr lang="en-IE" b="0" dirty="0" smtClean="0"/>
              <a:t>system not too costly</a:t>
            </a:r>
          </a:p>
          <a:p>
            <a:pPr marL="378900" indent="-342900"/>
            <a:r>
              <a:rPr lang="en-IE" b="0" dirty="0" smtClean="0"/>
              <a:t>publication raises no new competition concerns </a:t>
            </a:r>
          </a:p>
          <a:p>
            <a:pPr marL="378900" indent="-342900"/>
            <a:r>
              <a:rPr lang="en-IE" b="0" dirty="0" smtClean="0"/>
              <a:t>reporting targeted on key products only </a:t>
            </a:r>
          </a:p>
          <a:p>
            <a:pPr marL="378900" indent="-342900"/>
            <a:r>
              <a:rPr lang="en-IE" b="0" dirty="0" smtClean="0"/>
              <a:t>data are </a:t>
            </a:r>
            <a:r>
              <a:rPr lang="en-IE" dirty="0"/>
              <a:t>of good </a:t>
            </a:r>
            <a:r>
              <a:rPr lang="en-IE" dirty="0" smtClean="0"/>
              <a:t>quality and </a:t>
            </a:r>
            <a:r>
              <a:rPr lang="en-IE" dirty="0" smtClean="0"/>
              <a:t>published </a:t>
            </a:r>
            <a:r>
              <a:rPr lang="en-IE" b="0" dirty="0" smtClean="0"/>
              <a:t>in a timely manner </a:t>
            </a:r>
          </a:p>
          <a:p>
            <a:pPr marL="378900" indent="-342900"/>
            <a:r>
              <a:rPr lang="en-IE" b="0" dirty="0" smtClean="0"/>
              <a:t>information contributes to a better understanding </a:t>
            </a:r>
            <a:br>
              <a:rPr lang="en-IE" b="0" dirty="0" smtClean="0"/>
            </a:br>
            <a:r>
              <a:rPr lang="en-IE" b="0" dirty="0" smtClean="0"/>
              <a:t>of structural issues in the chain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0" y="0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8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37" y="332656"/>
            <a:ext cx="8229600" cy="936625"/>
          </a:xfrm>
        </p:spPr>
        <p:txBody>
          <a:bodyPr/>
          <a:lstStyle/>
          <a:p>
            <a:pPr algn="ctr"/>
            <a:r>
              <a:rPr lang="fr-BE" dirty="0" smtClean="0"/>
              <a:t>In </a:t>
            </a:r>
            <a:r>
              <a:rPr lang="fr-BE" dirty="0" err="1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1" y="1556792"/>
            <a:ext cx="7048765" cy="4641379"/>
          </a:xfrm>
        </p:spPr>
        <p:txBody>
          <a:bodyPr/>
          <a:lstStyle/>
          <a:p>
            <a:r>
              <a:rPr lang="fr-BE" dirty="0" err="1" smtClean="0"/>
              <a:t>Complex</a:t>
            </a:r>
            <a:r>
              <a:rPr lang="fr-BE" dirty="0" smtClean="0"/>
              <a:t> situation in the </a:t>
            </a:r>
            <a:r>
              <a:rPr lang="fr-BE" dirty="0" err="1" smtClean="0"/>
              <a:t>years</a:t>
            </a:r>
            <a:r>
              <a:rPr lang="fr-BE" dirty="0" smtClean="0"/>
              <a:t> to come, in a </a:t>
            </a:r>
            <a:r>
              <a:rPr lang="fr-BE" dirty="0" err="1" smtClean="0"/>
              <a:t>context</a:t>
            </a:r>
            <a:r>
              <a:rPr lang="fr-BE" dirty="0" smtClean="0"/>
              <a:t> of </a:t>
            </a:r>
            <a:r>
              <a:rPr lang="fr-BE" dirty="0" err="1" smtClean="0"/>
              <a:t>declining</a:t>
            </a:r>
            <a:r>
              <a:rPr lang="fr-BE" dirty="0" smtClean="0"/>
              <a:t> </a:t>
            </a:r>
            <a:r>
              <a:rPr lang="fr-BE" dirty="0" err="1" smtClean="0"/>
              <a:t>demand</a:t>
            </a:r>
            <a:r>
              <a:rPr lang="fr-BE" dirty="0" smtClean="0"/>
              <a:t> for </a:t>
            </a:r>
            <a:r>
              <a:rPr lang="fr-BE" dirty="0" err="1" smtClean="0"/>
              <a:t>meat</a:t>
            </a:r>
            <a:r>
              <a:rPr lang="fr-BE" dirty="0" smtClean="0"/>
              <a:t> and </a:t>
            </a:r>
            <a:r>
              <a:rPr lang="fr-BE" dirty="0" err="1" smtClean="0"/>
              <a:t>meat</a:t>
            </a:r>
            <a:r>
              <a:rPr lang="fr-BE" dirty="0" smtClean="0"/>
              <a:t> </a:t>
            </a:r>
            <a:r>
              <a:rPr lang="fr-BE" dirty="0" err="1" smtClean="0"/>
              <a:t>products</a:t>
            </a:r>
            <a:r>
              <a:rPr lang="fr-BE" dirty="0" smtClean="0"/>
              <a:t> for </a:t>
            </a: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reasons</a:t>
            </a:r>
            <a:r>
              <a:rPr lang="fr-BE" dirty="0" smtClean="0"/>
              <a:t>.</a:t>
            </a:r>
          </a:p>
          <a:p>
            <a:r>
              <a:rPr lang="fr-BE" dirty="0" smtClean="0"/>
              <a:t>The </a:t>
            </a:r>
            <a:r>
              <a:rPr lang="fr-BE" dirty="0" err="1" smtClean="0"/>
              <a:t>sector</a:t>
            </a:r>
            <a:r>
              <a:rPr lang="fr-BE" dirty="0" smtClean="0"/>
              <a:t> </a:t>
            </a:r>
            <a:r>
              <a:rPr lang="fr-BE" dirty="0" err="1" smtClean="0"/>
              <a:t>would</a:t>
            </a:r>
            <a:r>
              <a:rPr lang="fr-BE" dirty="0" smtClean="0"/>
              <a:t> </a:t>
            </a:r>
            <a:r>
              <a:rPr lang="fr-BE" dirty="0" err="1" smtClean="0"/>
              <a:t>need</a:t>
            </a:r>
            <a:r>
              <a:rPr lang="fr-BE" dirty="0" smtClean="0"/>
              <a:t> to </a:t>
            </a:r>
            <a:r>
              <a:rPr lang="fr-BE" dirty="0" err="1" smtClean="0"/>
              <a:t>be</a:t>
            </a:r>
            <a:r>
              <a:rPr lang="fr-BE" dirty="0" smtClean="0"/>
              <a:t> proactive to </a:t>
            </a:r>
            <a:r>
              <a:rPr lang="fr-BE" dirty="0" err="1" smtClean="0"/>
              <a:t>adapt</a:t>
            </a:r>
            <a:r>
              <a:rPr lang="fr-BE" dirty="0" smtClean="0"/>
              <a:t> to </a:t>
            </a:r>
            <a:r>
              <a:rPr lang="fr-BE" dirty="0" err="1" smtClean="0"/>
              <a:t>demands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a </a:t>
            </a:r>
            <a:r>
              <a:rPr lang="fr-BE" dirty="0" err="1" smtClean="0"/>
              <a:t>changing</a:t>
            </a:r>
            <a:r>
              <a:rPr lang="fr-BE" dirty="0" smtClean="0"/>
              <a:t> society</a:t>
            </a:r>
          </a:p>
          <a:p>
            <a:r>
              <a:rPr lang="fr-BE" dirty="0" err="1" smtClean="0"/>
              <a:t>Next</a:t>
            </a:r>
            <a:r>
              <a:rPr lang="fr-BE" dirty="0" smtClean="0"/>
              <a:t> </a:t>
            </a:r>
            <a:r>
              <a:rPr lang="fr-BE" dirty="0" err="1" smtClean="0"/>
              <a:t>years</a:t>
            </a:r>
            <a:r>
              <a:rPr lang="fr-BE" dirty="0" smtClean="0"/>
              <a:t> are key for the </a:t>
            </a:r>
            <a:r>
              <a:rPr lang="fr-BE" dirty="0" err="1" smtClean="0"/>
              <a:t>reputation</a:t>
            </a:r>
            <a:r>
              <a:rPr lang="fr-BE" dirty="0" smtClean="0"/>
              <a:t> of the </a:t>
            </a:r>
            <a:r>
              <a:rPr lang="fr-BE" dirty="0" err="1" smtClean="0"/>
              <a:t>sector</a:t>
            </a:r>
            <a:r>
              <a:rPr lang="fr-BE" dirty="0"/>
              <a:t>:</a:t>
            </a:r>
            <a:r>
              <a:rPr lang="fr-BE" dirty="0" smtClean="0"/>
              <a:t> </a:t>
            </a:r>
            <a:r>
              <a:rPr lang="fr-BE" dirty="0" err="1" smtClean="0"/>
              <a:t>Cooperation</a:t>
            </a:r>
            <a:r>
              <a:rPr lang="fr-BE" dirty="0" smtClean="0"/>
              <a:t> in the </a:t>
            </a:r>
            <a:r>
              <a:rPr lang="fr-BE" dirty="0" err="1" smtClean="0"/>
              <a:t>implementation</a:t>
            </a:r>
            <a:r>
              <a:rPr lang="fr-BE" dirty="0" smtClean="0"/>
              <a:t> of </a:t>
            </a:r>
            <a:r>
              <a:rPr lang="fr-BE" dirty="0" err="1" smtClean="0"/>
              <a:t>UTPs</a:t>
            </a:r>
            <a:r>
              <a:rPr lang="fr-BE" dirty="0" smtClean="0"/>
              <a:t> EU </a:t>
            </a:r>
            <a:r>
              <a:rPr lang="fr-BE" dirty="0" err="1" smtClean="0"/>
              <a:t>legislation</a:t>
            </a:r>
            <a:r>
              <a:rPr lang="fr-BE" dirty="0" smtClean="0"/>
              <a:t> and in the </a:t>
            </a:r>
            <a:r>
              <a:rPr lang="fr-BE" dirty="0" err="1" smtClean="0"/>
              <a:t>Transparency</a:t>
            </a:r>
            <a:r>
              <a:rPr lang="fr-BE" dirty="0" smtClean="0"/>
              <a:t> initiative are a must.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18550" y="0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797354"/>
            <a:ext cx="7005464" cy="936625"/>
          </a:xfrm>
        </p:spPr>
        <p:txBody>
          <a:bodyPr/>
          <a:lstStyle/>
          <a:p>
            <a:pPr algn="ctr"/>
            <a:r>
              <a:rPr lang="en-GB" dirty="0" smtClean="0"/>
              <a:t>Current </a:t>
            </a:r>
            <a:r>
              <a:rPr lang="en-GB" dirty="0"/>
              <a:t>m</a:t>
            </a:r>
            <a:r>
              <a:rPr lang="en-GB" dirty="0" smtClean="0"/>
              <a:t>arket situation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085" y="2531333"/>
            <a:ext cx="7704856" cy="3633788"/>
          </a:xfrm>
        </p:spPr>
        <p:txBody>
          <a:bodyPr/>
          <a:lstStyle/>
          <a:p>
            <a:r>
              <a:rPr lang="en-US" dirty="0"/>
              <a:t>Beef fragile balance (structural problems, live exports under critics, Mercosur, </a:t>
            </a:r>
            <a:r>
              <a:rPr lang="en-US" dirty="0" err="1"/>
              <a:t>Brexit</a:t>
            </a:r>
            <a:r>
              <a:rPr lang="en-US" dirty="0"/>
              <a:t>, US – hormone dispute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Pigmeat</a:t>
            </a:r>
            <a:r>
              <a:rPr lang="en-US" dirty="0" smtClean="0"/>
              <a:t> promising (exports to Asia picking up due to ASF)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0" y="5261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0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6912768" cy="936625"/>
          </a:xfrm>
        </p:spPr>
        <p:txBody>
          <a:bodyPr/>
          <a:lstStyle/>
          <a:p>
            <a:pPr algn="ctr"/>
            <a:r>
              <a:rPr lang="en-GB" dirty="0" smtClean="0"/>
              <a:t>2008-2019 </a:t>
            </a:r>
            <a:r>
              <a:rPr lang="en-GB" dirty="0"/>
              <a:t>ASF outbreaks and cases</a:t>
            </a:r>
          </a:p>
        </p:txBody>
      </p:sp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10" y="1772816"/>
            <a:ext cx="54673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82044" y="1401897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179705" algn="ctr">
              <a:spcAft>
                <a:spcPts val="1200"/>
              </a:spcAft>
              <a:tabLst>
                <a:tab pos="179705" algn="l"/>
                <a:tab pos="457200" algn="l"/>
              </a:tabLst>
            </a:pPr>
            <a:r>
              <a:rPr lang="en-GB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Outbreaks in pig holdings (in yellow) and notification of cases in wild boar (in green)</a:t>
            </a:r>
            <a:endParaRPr lang="en-GB" sz="1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0" y="5261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4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933456" cy="936625"/>
          </a:xfrm>
        </p:spPr>
        <p:txBody>
          <a:bodyPr/>
          <a:lstStyle/>
          <a:p>
            <a:pPr algn="ctr"/>
            <a:r>
              <a:rPr lang="en-GB" dirty="0" smtClean="0"/>
              <a:t>ASF in Europe 2017-2019</a:t>
            </a:r>
            <a:endParaRPr lang="en-GB" dirty="0"/>
          </a:p>
        </p:txBody>
      </p:sp>
      <p:pic>
        <p:nvPicPr>
          <p:cNvPr id="3074" name="Picture 4" descr="ASF_2018_empress_data_from_2017_to_20190122_landscape+russiabelarus_W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706125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0" y="5261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3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8732" y="5229200"/>
            <a:ext cx="18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179705" algn="ctr">
              <a:spcAft>
                <a:spcPts val="1200"/>
              </a:spcAft>
              <a:tabLst>
                <a:tab pos="179705" algn="l"/>
                <a:tab pos="457200" algn="l"/>
              </a:tabLst>
            </a:pPr>
            <a:r>
              <a:rPr lang="en-GB" sz="1200" b="0" dirty="0">
                <a:solidFill>
                  <a:schemeClr val="tx2"/>
                </a:solidFill>
              </a:rPr>
              <a:t>Map of EU ASF regionalisation </a:t>
            </a:r>
            <a:r>
              <a:rPr lang="en-GB" sz="1200" b="0" dirty="0" smtClean="0">
                <a:solidFill>
                  <a:schemeClr val="tx2"/>
                </a:solidFill>
              </a:rPr>
              <a:t>–voted </a:t>
            </a:r>
            <a:r>
              <a:rPr lang="en-GB" sz="1200" b="0" dirty="0">
                <a:solidFill>
                  <a:schemeClr val="tx2"/>
                </a:solidFill>
              </a:rPr>
              <a:t>with written procedure on 11 February 2019</a:t>
            </a:r>
            <a:endParaRPr lang="en-GB" sz="1200" b="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6" descr="G:\G\3\DISEASE OUTBREAKS\ASF\CIS\7026 - 58th amm to 2014-709 Annex RO, PL by written procedure February 2019\7026_W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777"/>
            <a:ext cx="4855269" cy="685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45788"/>
          <a:stretch/>
        </p:blipFill>
        <p:spPr bwMode="auto">
          <a:xfrm>
            <a:off x="0" y="5261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36625"/>
          </a:xfrm>
        </p:spPr>
        <p:txBody>
          <a:bodyPr/>
          <a:lstStyle/>
          <a:p>
            <a:r>
              <a:rPr lang="fr-BE" dirty="0" err="1" smtClean="0"/>
              <a:t>Meat</a:t>
            </a:r>
            <a:r>
              <a:rPr lang="fr-BE" dirty="0" smtClean="0"/>
              <a:t>: medium </a:t>
            </a:r>
            <a:r>
              <a:rPr lang="fr-BE" dirty="0" err="1" smtClean="0"/>
              <a:t>term</a:t>
            </a:r>
            <a:r>
              <a:rPr lang="fr-BE" dirty="0" smtClean="0"/>
              <a:t>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125265"/>
            <a:ext cx="3672408" cy="43924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BE" sz="2000" dirty="0" smtClean="0"/>
              <a:t>Production and </a:t>
            </a:r>
            <a:r>
              <a:rPr lang="fr-BE" sz="2000" dirty="0" err="1" smtClean="0"/>
              <a:t>consumption</a:t>
            </a:r>
            <a:r>
              <a:rPr lang="fr-BE" sz="2000" dirty="0" smtClean="0"/>
              <a:t> in </a:t>
            </a:r>
            <a:r>
              <a:rPr lang="fr-BE" sz="2000" dirty="0" err="1" smtClean="0"/>
              <a:t>decline</a:t>
            </a:r>
            <a:endParaRPr lang="fr-BE" sz="2000" dirty="0" smtClean="0"/>
          </a:p>
          <a:p>
            <a:pPr>
              <a:spcAft>
                <a:spcPts val="300"/>
              </a:spcAft>
            </a:pPr>
            <a:r>
              <a:rPr lang="fr-BE" sz="2000" dirty="0" err="1" smtClean="0"/>
              <a:t>Factors</a:t>
            </a:r>
            <a:r>
              <a:rPr lang="fr-BE" sz="2000" dirty="0" smtClean="0"/>
              <a:t> </a:t>
            </a:r>
            <a:r>
              <a:rPr lang="fr-BE" sz="2000" dirty="0" err="1" smtClean="0"/>
              <a:t>that</a:t>
            </a:r>
            <a:r>
              <a:rPr lang="fr-BE" sz="2000" dirty="0" smtClean="0"/>
              <a:t> </a:t>
            </a:r>
            <a:r>
              <a:rPr lang="fr-BE" sz="2000" dirty="0" err="1" smtClean="0"/>
              <a:t>will</a:t>
            </a:r>
            <a:r>
              <a:rPr lang="fr-BE" sz="2000" dirty="0" smtClean="0"/>
              <a:t> influence </a:t>
            </a:r>
            <a:r>
              <a:rPr lang="fr-BE" sz="2000" dirty="0" err="1" smtClean="0"/>
              <a:t>meat</a:t>
            </a:r>
            <a:r>
              <a:rPr lang="fr-BE" sz="2000" dirty="0" smtClean="0"/>
              <a:t> </a:t>
            </a:r>
            <a:r>
              <a:rPr lang="fr-BE" sz="2000" dirty="0" err="1" smtClean="0"/>
              <a:t>demand</a:t>
            </a:r>
            <a:r>
              <a:rPr lang="fr-BE" sz="20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fr-BE" sz="1600" dirty="0" err="1" smtClean="0"/>
              <a:t>Societal</a:t>
            </a:r>
            <a:r>
              <a:rPr lang="fr-BE" sz="1600" dirty="0" smtClean="0"/>
              <a:t> </a:t>
            </a:r>
            <a:r>
              <a:rPr lang="fr-BE" sz="1600" dirty="0" err="1" smtClean="0"/>
              <a:t>concerns</a:t>
            </a:r>
            <a:r>
              <a:rPr lang="fr-BE" sz="1600" dirty="0" smtClean="0"/>
              <a:t>:</a:t>
            </a:r>
          </a:p>
          <a:p>
            <a:pPr lvl="2">
              <a:tabLst>
                <a:tab pos="895350" algn="l"/>
              </a:tabLst>
            </a:pPr>
            <a:r>
              <a:rPr lang="fr-BE" sz="1000" dirty="0" err="1" smtClean="0"/>
              <a:t>Health</a:t>
            </a:r>
            <a:r>
              <a:rPr lang="fr-BE" sz="1000" dirty="0" smtClean="0"/>
              <a:t> </a:t>
            </a:r>
            <a:r>
              <a:rPr lang="fr-BE" sz="1000" dirty="0" err="1" smtClean="0"/>
              <a:t>concerns</a:t>
            </a:r>
            <a:endParaRPr lang="fr-BE" sz="1000" dirty="0" smtClean="0"/>
          </a:p>
          <a:p>
            <a:pPr lvl="2"/>
            <a:r>
              <a:rPr lang="fr-BE" sz="1000" dirty="0" err="1" smtClean="0"/>
              <a:t>Climate</a:t>
            </a:r>
            <a:r>
              <a:rPr lang="fr-BE" sz="1000" dirty="0" smtClean="0"/>
              <a:t> change</a:t>
            </a:r>
          </a:p>
          <a:p>
            <a:pPr lvl="2"/>
            <a:r>
              <a:rPr lang="fr-BE" sz="1000" dirty="0" smtClean="0"/>
              <a:t>Animal </a:t>
            </a:r>
            <a:r>
              <a:rPr lang="fr-BE" sz="1000" dirty="0" err="1" smtClean="0"/>
              <a:t>welfare</a:t>
            </a:r>
            <a:endParaRPr lang="fr-BE" sz="1000" dirty="0" smtClean="0"/>
          </a:p>
          <a:p>
            <a:pPr lvl="1">
              <a:spcBef>
                <a:spcPts val="600"/>
              </a:spcBef>
            </a:pPr>
            <a:r>
              <a:rPr lang="fr-BE" sz="1600" dirty="0" err="1" smtClean="0"/>
              <a:t>Economic</a:t>
            </a:r>
            <a:r>
              <a:rPr lang="fr-BE" sz="1600" dirty="0" smtClean="0"/>
              <a:t> situation</a:t>
            </a:r>
          </a:p>
          <a:p>
            <a:pPr lvl="1">
              <a:spcBef>
                <a:spcPts val="600"/>
              </a:spcBef>
            </a:pPr>
            <a:r>
              <a:rPr lang="fr-BE" sz="1600" dirty="0" smtClean="0"/>
              <a:t>Change of </a:t>
            </a:r>
            <a:r>
              <a:rPr lang="fr-BE" sz="1600" dirty="0" err="1" smtClean="0"/>
              <a:t>consumption</a:t>
            </a:r>
            <a:r>
              <a:rPr lang="fr-BE" sz="1600" dirty="0" smtClean="0"/>
              <a:t> patterns</a:t>
            </a:r>
            <a:r>
              <a:rPr lang="en-GB" sz="1600" dirty="0" smtClean="0"/>
              <a:t> and habits:</a:t>
            </a:r>
          </a:p>
          <a:p>
            <a:pPr marL="895350" lvl="2" indent="19050">
              <a:tabLst>
                <a:tab pos="895350" algn="l"/>
              </a:tabLst>
            </a:pPr>
            <a:r>
              <a:rPr lang="fr-BE" sz="1000" dirty="0" err="1" smtClean="0"/>
              <a:t>Less</a:t>
            </a:r>
            <a:r>
              <a:rPr lang="fr-BE" sz="1000" dirty="0" smtClean="0"/>
              <a:t> cooking at home, </a:t>
            </a:r>
            <a:r>
              <a:rPr lang="fr-BE" sz="1000" dirty="0" smtClean="0"/>
              <a:t>more 	</a:t>
            </a:r>
            <a:r>
              <a:rPr lang="fr-BE" sz="1000" dirty="0" err="1" smtClean="0"/>
              <a:t>consumption</a:t>
            </a:r>
            <a:r>
              <a:rPr lang="fr-BE" sz="1000" dirty="0" smtClean="0"/>
              <a:t> </a:t>
            </a:r>
            <a:r>
              <a:rPr lang="fr-BE" sz="1000" dirty="0" smtClean="0"/>
              <a:t>out of </a:t>
            </a:r>
            <a:r>
              <a:rPr lang="fr-BE" sz="1000" dirty="0" err="1" smtClean="0"/>
              <a:t>household</a:t>
            </a:r>
            <a:r>
              <a:rPr lang="fr-BE" sz="1000" dirty="0" smtClean="0"/>
              <a:t> (</a:t>
            </a:r>
            <a:r>
              <a:rPr lang="fr-BE" sz="1000" dirty="0" err="1" smtClean="0"/>
              <a:t>eg</a:t>
            </a:r>
            <a:r>
              <a:rPr lang="fr-BE" sz="1000" dirty="0" smtClean="0"/>
              <a:t> </a:t>
            </a:r>
            <a:r>
              <a:rPr lang="fr-BE" sz="1000" dirty="0" smtClean="0"/>
              <a:t>	restaurants</a:t>
            </a:r>
            <a:r>
              <a:rPr lang="fr-BE" sz="1000" dirty="0" smtClean="0"/>
              <a:t>)</a:t>
            </a:r>
          </a:p>
          <a:p>
            <a:pPr marL="895350" lvl="2" indent="19050">
              <a:tabLst>
                <a:tab pos="895350" algn="l"/>
              </a:tabLst>
            </a:pPr>
            <a:r>
              <a:rPr lang="fr-BE" sz="1000" dirty="0" smtClean="0"/>
              <a:t>More </a:t>
            </a:r>
            <a:r>
              <a:rPr lang="fr-BE" sz="1000" dirty="0" err="1"/>
              <a:t>v</a:t>
            </a:r>
            <a:r>
              <a:rPr lang="fr-BE" sz="1000" dirty="0" err="1" smtClean="0"/>
              <a:t>egetarian</a:t>
            </a:r>
            <a:r>
              <a:rPr lang="fr-BE" sz="1000" dirty="0" smtClean="0"/>
              <a:t>, </a:t>
            </a:r>
            <a:r>
              <a:rPr lang="fr-BE" sz="1000" dirty="0" err="1" smtClean="0"/>
              <a:t>vegan</a:t>
            </a:r>
            <a:r>
              <a:rPr lang="fr-BE" sz="1000" dirty="0" smtClean="0"/>
              <a:t> and </a:t>
            </a:r>
            <a:r>
              <a:rPr lang="fr-BE" sz="1000" dirty="0" smtClean="0"/>
              <a:t>	«</a:t>
            </a:r>
            <a:r>
              <a:rPr lang="fr-BE" sz="1000" dirty="0" smtClean="0"/>
              <a:t> </a:t>
            </a:r>
            <a:r>
              <a:rPr lang="fr-BE" sz="1000" dirty="0" err="1" smtClean="0"/>
              <a:t>flexitarian</a:t>
            </a:r>
            <a:r>
              <a:rPr lang="fr-BE" sz="1000" dirty="0" smtClean="0"/>
              <a:t> »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091350"/>
              </p:ext>
            </p:extLst>
          </p:nvPr>
        </p:nvGraphicFramePr>
        <p:xfrm>
          <a:off x="467544" y="1125265"/>
          <a:ext cx="4176464" cy="244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87980"/>
              </p:ext>
            </p:extLst>
          </p:nvPr>
        </p:nvGraphicFramePr>
        <p:xfrm>
          <a:off x="424235" y="3717032"/>
          <a:ext cx="4795837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38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625"/>
          </a:xfrm>
        </p:spPr>
        <p:txBody>
          <a:bodyPr/>
          <a:lstStyle/>
          <a:p>
            <a:pPr marL="0" indent="0"/>
            <a:r>
              <a:rPr lang="en-US" dirty="0"/>
              <a:t>Change of consumption patterns and habits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916832"/>
            <a:ext cx="4320480" cy="42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36625"/>
          </a:xfrm>
        </p:spPr>
        <p:txBody>
          <a:bodyPr/>
          <a:lstStyle/>
          <a:p>
            <a:r>
              <a:rPr lang="fr-BE" dirty="0" err="1" smtClean="0"/>
              <a:t>Meat</a:t>
            </a:r>
            <a:r>
              <a:rPr lang="fr-BE" dirty="0" smtClean="0"/>
              <a:t>: medium </a:t>
            </a:r>
            <a:r>
              <a:rPr lang="fr-BE" dirty="0" err="1" smtClean="0"/>
              <a:t>term</a:t>
            </a:r>
            <a:r>
              <a:rPr lang="fr-BE" dirty="0" smtClean="0"/>
              <a:t>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125265"/>
            <a:ext cx="3672408" cy="43924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BE" sz="2000" dirty="0" smtClean="0"/>
              <a:t>Production and </a:t>
            </a:r>
            <a:r>
              <a:rPr lang="fr-BE" sz="2000" dirty="0" err="1" smtClean="0"/>
              <a:t>consumption</a:t>
            </a:r>
            <a:r>
              <a:rPr lang="fr-BE" sz="2000" dirty="0" smtClean="0"/>
              <a:t> in </a:t>
            </a:r>
            <a:r>
              <a:rPr lang="fr-BE" sz="2000" dirty="0" err="1" smtClean="0"/>
              <a:t>decline</a:t>
            </a:r>
            <a:endParaRPr lang="fr-BE" sz="2000" dirty="0" smtClean="0"/>
          </a:p>
          <a:p>
            <a:pPr>
              <a:spcAft>
                <a:spcPts val="300"/>
              </a:spcAft>
            </a:pPr>
            <a:r>
              <a:rPr lang="fr-BE" sz="2000" dirty="0" err="1" smtClean="0"/>
              <a:t>Factors</a:t>
            </a:r>
            <a:r>
              <a:rPr lang="fr-BE" sz="2000" dirty="0" smtClean="0"/>
              <a:t> </a:t>
            </a:r>
            <a:r>
              <a:rPr lang="fr-BE" sz="2000" dirty="0" err="1" smtClean="0"/>
              <a:t>that</a:t>
            </a:r>
            <a:r>
              <a:rPr lang="fr-BE" sz="2000" dirty="0" smtClean="0"/>
              <a:t> </a:t>
            </a:r>
            <a:r>
              <a:rPr lang="fr-BE" sz="2000" dirty="0" err="1" smtClean="0"/>
              <a:t>will</a:t>
            </a:r>
            <a:r>
              <a:rPr lang="fr-BE" sz="2000" dirty="0" smtClean="0"/>
              <a:t> influence </a:t>
            </a:r>
            <a:r>
              <a:rPr lang="fr-BE" sz="2000" dirty="0" err="1" smtClean="0"/>
              <a:t>meat</a:t>
            </a:r>
            <a:r>
              <a:rPr lang="fr-BE" sz="2000" dirty="0" smtClean="0"/>
              <a:t> </a:t>
            </a:r>
            <a:r>
              <a:rPr lang="fr-BE" sz="2000" dirty="0" err="1" smtClean="0"/>
              <a:t>demand</a:t>
            </a:r>
            <a:r>
              <a:rPr lang="fr-BE" sz="20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fr-BE" sz="1600" dirty="0" err="1" smtClean="0"/>
              <a:t>Societal</a:t>
            </a:r>
            <a:r>
              <a:rPr lang="fr-BE" sz="1600" dirty="0" smtClean="0"/>
              <a:t> </a:t>
            </a:r>
            <a:r>
              <a:rPr lang="fr-BE" sz="1600" dirty="0" err="1" smtClean="0"/>
              <a:t>concerns</a:t>
            </a:r>
            <a:r>
              <a:rPr lang="fr-BE" sz="1600" dirty="0" smtClean="0"/>
              <a:t>:</a:t>
            </a:r>
          </a:p>
          <a:p>
            <a:pPr lvl="2">
              <a:tabLst>
                <a:tab pos="895350" algn="l"/>
              </a:tabLst>
            </a:pPr>
            <a:r>
              <a:rPr lang="fr-BE" sz="1000" dirty="0" err="1" smtClean="0"/>
              <a:t>Health</a:t>
            </a:r>
            <a:r>
              <a:rPr lang="fr-BE" sz="1000" dirty="0" smtClean="0"/>
              <a:t> </a:t>
            </a:r>
            <a:r>
              <a:rPr lang="fr-BE" sz="1000" dirty="0" err="1" smtClean="0"/>
              <a:t>concerns</a:t>
            </a:r>
            <a:endParaRPr lang="fr-BE" sz="1000" dirty="0" smtClean="0"/>
          </a:p>
          <a:p>
            <a:pPr lvl="2"/>
            <a:r>
              <a:rPr lang="fr-BE" sz="1000" dirty="0" err="1" smtClean="0"/>
              <a:t>Climate</a:t>
            </a:r>
            <a:r>
              <a:rPr lang="fr-BE" sz="1000" dirty="0" smtClean="0"/>
              <a:t> change</a:t>
            </a:r>
          </a:p>
          <a:p>
            <a:pPr lvl="2"/>
            <a:r>
              <a:rPr lang="fr-BE" sz="1000" dirty="0" smtClean="0"/>
              <a:t>Animal </a:t>
            </a:r>
            <a:r>
              <a:rPr lang="fr-BE" sz="1000" dirty="0" err="1" smtClean="0"/>
              <a:t>welfare</a:t>
            </a:r>
            <a:endParaRPr lang="fr-BE" sz="1000" dirty="0" smtClean="0"/>
          </a:p>
          <a:p>
            <a:pPr lvl="1">
              <a:spcBef>
                <a:spcPts val="600"/>
              </a:spcBef>
            </a:pPr>
            <a:r>
              <a:rPr lang="fr-BE" sz="1600" dirty="0" err="1" smtClean="0"/>
              <a:t>Economic</a:t>
            </a:r>
            <a:r>
              <a:rPr lang="fr-BE" sz="1600" dirty="0" smtClean="0"/>
              <a:t> situation</a:t>
            </a:r>
          </a:p>
          <a:p>
            <a:pPr lvl="1">
              <a:spcBef>
                <a:spcPts val="600"/>
              </a:spcBef>
            </a:pPr>
            <a:r>
              <a:rPr lang="fr-BE" sz="1600" dirty="0" smtClean="0"/>
              <a:t>Change of </a:t>
            </a:r>
            <a:r>
              <a:rPr lang="fr-BE" sz="1600" dirty="0" err="1" smtClean="0"/>
              <a:t>consumption</a:t>
            </a:r>
            <a:r>
              <a:rPr lang="fr-BE" sz="1600" dirty="0" smtClean="0"/>
              <a:t> patterns</a:t>
            </a:r>
            <a:r>
              <a:rPr lang="en-GB" sz="1600" dirty="0" smtClean="0"/>
              <a:t> and habits:</a:t>
            </a:r>
          </a:p>
          <a:p>
            <a:pPr marL="895350" lvl="2" indent="19050">
              <a:tabLst>
                <a:tab pos="895350" algn="l"/>
              </a:tabLst>
            </a:pPr>
            <a:r>
              <a:rPr lang="fr-BE" sz="1000" dirty="0" err="1" smtClean="0"/>
              <a:t>Less</a:t>
            </a:r>
            <a:r>
              <a:rPr lang="fr-BE" sz="1000" dirty="0" smtClean="0"/>
              <a:t> cooking at home, </a:t>
            </a:r>
            <a:r>
              <a:rPr lang="fr-BE" sz="1000" dirty="0" smtClean="0"/>
              <a:t>more 	</a:t>
            </a:r>
            <a:r>
              <a:rPr lang="fr-BE" sz="1000" dirty="0" err="1" smtClean="0"/>
              <a:t>consumption</a:t>
            </a:r>
            <a:r>
              <a:rPr lang="fr-BE" sz="1000" dirty="0" smtClean="0"/>
              <a:t> </a:t>
            </a:r>
            <a:r>
              <a:rPr lang="fr-BE" sz="1000" dirty="0" smtClean="0"/>
              <a:t>out of </a:t>
            </a:r>
            <a:r>
              <a:rPr lang="fr-BE" sz="1000" dirty="0" err="1" smtClean="0"/>
              <a:t>household</a:t>
            </a:r>
            <a:r>
              <a:rPr lang="fr-BE" sz="1000" dirty="0" smtClean="0"/>
              <a:t> (</a:t>
            </a:r>
            <a:r>
              <a:rPr lang="fr-BE" sz="1000" dirty="0" err="1" smtClean="0"/>
              <a:t>eg</a:t>
            </a:r>
            <a:r>
              <a:rPr lang="fr-BE" sz="1000" dirty="0" smtClean="0"/>
              <a:t> </a:t>
            </a:r>
            <a:r>
              <a:rPr lang="fr-BE" sz="1000" dirty="0" smtClean="0"/>
              <a:t>	restaurants</a:t>
            </a:r>
            <a:r>
              <a:rPr lang="fr-BE" sz="1000" dirty="0" smtClean="0"/>
              <a:t>)</a:t>
            </a:r>
          </a:p>
          <a:p>
            <a:pPr marL="895350" lvl="2" indent="19050">
              <a:tabLst>
                <a:tab pos="895350" algn="l"/>
              </a:tabLst>
            </a:pPr>
            <a:r>
              <a:rPr lang="fr-BE" sz="1000" dirty="0" smtClean="0"/>
              <a:t>More </a:t>
            </a:r>
            <a:r>
              <a:rPr lang="fr-BE" sz="1000" dirty="0" err="1"/>
              <a:t>v</a:t>
            </a:r>
            <a:r>
              <a:rPr lang="fr-BE" sz="1000" dirty="0" err="1" smtClean="0"/>
              <a:t>egetarian</a:t>
            </a:r>
            <a:r>
              <a:rPr lang="fr-BE" sz="1000" dirty="0" smtClean="0"/>
              <a:t>, </a:t>
            </a:r>
            <a:r>
              <a:rPr lang="fr-BE" sz="1000" dirty="0" err="1" smtClean="0"/>
              <a:t>vegan</a:t>
            </a:r>
            <a:r>
              <a:rPr lang="fr-BE" sz="1000" dirty="0" smtClean="0"/>
              <a:t> and </a:t>
            </a:r>
            <a:r>
              <a:rPr lang="fr-BE" sz="1000" dirty="0" smtClean="0"/>
              <a:t>	«</a:t>
            </a:r>
            <a:r>
              <a:rPr lang="fr-BE" sz="1000" dirty="0" smtClean="0"/>
              <a:t> </a:t>
            </a:r>
            <a:r>
              <a:rPr lang="fr-BE" sz="1000" dirty="0" err="1" smtClean="0"/>
              <a:t>flexitarian</a:t>
            </a:r>
            <a:r>
              <a:rPr lang="fr-BE" sz="1000" dirty="0" smtClean="0"/>
              <a:t> »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467544" y="1125265"/>
          <a:ext cx="4176464" cy="244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24235" y="3717032"/>
          <a:ext cx="4795837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47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611</TotalTime>
  <Words>2023</Words>
  <Application>Microsoft Office PowerPoint</Application>
  <PresentationFormat>On-screen Show (4:3)</PresentationFormat>
  <Paragraphs>258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EC Square Sans Cond Pro</vt:lpstr>
      <vt:lpstr>Times New Roman</vt:lpstr>
      <vt:lpstr>Verdana</vt:lpstr>
      <vt:lpstr>Default Design</vt:lpstr>
      <vt:lpstr>Market challenges for the meat sector     Dr Rudolf Mögele,  Deputy Director-General Directorate General for Agriculture and Rural Development,  European Commission </vt:lpstr>
      <vt:lpstr>Content</vt:lpstr>
      <vt:lpstr>Current market situation</vt:lpstr>
      <vt:lpstr>2008-2019 ASF outbreaks and cases</vt:lpstr>
      <vt:lpstr>ASF in Europe 2017-2019</vt:lpstr>
      <vt:lpstr>PowerPoint Presentation</vt:lpstr>
      <vt:lpstr>Meat: medium term challenges</vt:lpstr>
      <vt:lpstr>Change of consumption patterns and habits</vt:lpstr>
      <vt:lpstr>Meat: medium term challenges</vt:lpstr>
      <vt:lpstr>Live animal transport</vt:lpstr>
      <vt:lpstr>Development of  Plant Proteins in EU</vt:lpstr>
      <vt:lpstr>Implications for the meat sector</vt:lpstr>
      <vt:lpstr>Reserving terms like “sausage” or “burger” for meat products?</vt:lpstr>
      <vt:lpstr>Why no EU harmonistion?</vt:lpstr>
      <vt:lpstr>Food information to consumers Reg. 1169/2011</vt:lpstr>
      <vt:lpstr>Implications for the meat sector</vt:lpstr>
      <vt:lpstr>Key elements</vt:lpstr>
      <vt:lpstr>Protecting the weak against the strong </vt:lpstr>
      <vt:lpstr>Distinction between black and grey UTPs </vt:lpstr>
      <vt:lpstr>Powers of the enforcement and cooperation</vt:lpstr>
      <vt:lpstr>Next steps</vt:lpstr>
      <vt:lpstr>Implications for the meat sector</vt:lpstr>
      <vt:lpstr>Definition of market transparency</vt:lpstr>
      <vt:lpstr>Economic context</vt:lpstr>
      <vt:lpstr>Political context</vt:lpstr>
      <vt:lpstr>Existing legal framework</vt:lpstr>
      <vt:lpstr>Benefits of market transparency</vt:lpstr>
      <vt:lpstr>Conclusions</vt:lpstr>
      <vt:lpstr>In summary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challenges for the meat sector in the 21th century</dc:title>
  <dc:creator>ORDEIG VILA Joaquim (AGRI)</dc:creator>
  <cp:lastModifiedBy>MOEGELE Rudolf (AGRI)</cp:lastModifiedBy>
  <cp:revision>46</cp:revision>
  <cp:lastPrinted>2019-04-09T12:01:33Z</cp:lastPrinted>
  <dcterms:created xsi:type="dcterms:W3CDTF">2019-03-29T14:08:28Z</dcterms:created>
  <dcterms:modified xsi:type="dcterms:W3CDTF">2019-04-09T12:42:34Z</dcterms:modified>
</cp:coreProperties>
</file>