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5" r:id="rId5"/>
    <p:sldId id="259" r:id="rId6"/>
    <p:sldId id="267" r:id="rId7"/>
    <p:sldId id="260" r:id="rId8"/>
    <p:sldId id="269" r:id="rId9"/>
    <p:sldId id="273" r:id="rId10"/>
    <p:sldId id="274" r:id="rId11"/>
    <p:sldId id="276" r:id="rId12"/>
    <p:sldId id="277" r:id="rId13"/>
    <p:sldId id="275" r:id="rId14"/>
    <p:sldId id="278" r:id="rId15"/>
    <p:sldId id="279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3"/>
    <p:restoredTop sz="94640"/>
  </p:normalViewPr>
  <p:slideViewPr>
    <p:cSldViewPr snapToGrid="0" snapToObjects="1">
      <p:cViewPr varScale="1">
        <p:scale>
          <a:sx n="84" d="100"/>
          <a:sy n="84" d="100"/>
        </p:scale>
        <p:origin x="45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34AB7-5F80-D643-94AD-C60A459A0839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CF449E-3958-B94B-AA95-141C90F7B9A0}">
      <dgm:prSet phldrT="[Text]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Strengthening the dispute resolution mechanism </a:t>
          </a:r>
        </a:p>
      </dgm:t>
    </dgm:pt>
    <dgm:pt modelId="{7626BB24-AFF0-E347-8804-07C4C9226E5C}" type="parTrans" cxnId="{FBDD93FE-103C-DF45-8BB8-FE7955EE66ED}">
      <dgm:prSet/>
      <dgm:spPr/>
      <dgm:t>
        <a:bodyPr/>
        <a:lstStyle/>
        <a:p>
          <a:endParaRPr lang="en-US"/>
        </a:p>
      </dgm:t>
    </dgm:pt>
    <dgm:pt modelId="{E9E42775-B5D7-1949-B33C-0DA5E80E1855}" type="sibTrans" cxnId="{FBDD93FE-103C-DF45-8BB8-FE7955EE66ED}">
      <dgm:prSet/>
      <dgm:spPr/>
      <dgm:t>
        <a:bodyPr/>
        <a:lstStyle/>
        <a:p>
          <a:endParaRPr lang="en-US"/>
        </a:p>
      </dgm:t>
    </dgm:pt>
    <dgm:pt modelId="{EE040DED-206B-B74A-BE37-AF3143BBBF81}">
      <dgm:prSet phldrT="[Text]"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0" u="none" dirty="0"/>
            <a:t>Ensuring confidentiality and handling complaints </a:t>
          </a:r>
        </a:p>
      </dgm:t>
    </dgm:pt>
    <dgm:pt modelId="{B6EF15AF-63AB-1046-954D-FCC974728CEE}" type="parTrans" cxnId="{5ED0B9BD-B50E-FD47-A1BF-9A74C407D019}">
      <dgm:prSet/>
      <dgm:spPr/>
      <dgm:t>
        <a:bodyPr/>
        <a:lstStyle/>
        <a:p>
          <a:endParaRPr lang="en-US"/>
        </a:p>
      </dgm:t>
    </dgm:pt>
    <dgm:pt modelId="{72E7E6EB-CD8B-3A4E-A90D-A7D7349F2E0C}" type="sibTrans" cxnId="{5ED0B9BD-B50E-FD47-A1BF-9A74C407D019}">
      <dgm:prSet/>
      <dgm:spPr/>
      <dgm:t>
        <a:bodyPr/>
        <a:lstStyle/>
        <a:p>
          <a:endParaRPr lang="en-US"/>
        </a:p>
      </dgm:t>
    </dgm:pt>
    <dgm:pt modelId="{651186C6-EA15-2C49-A3D6-3AD8B88065BD}">
      <dgm:prSet phldrT="[Text]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0" u="none" dirty="0"/>
            <a:t>Increasing its membership base </a:t>
          </a:r>
        </a:p>
      </dgm:t>
    </dgm:pt>
    <dgm:pt modelId="{55A49610-8AC9-8443-98DB-BE3B111E10D0}" type="parTrans" cxnId="{9D8465FA-FA43-E841-AC76-2A4DA8BCF671}">
      <dgm:prSet/>
      <dgm:spPr/>
      <dgm:t>
        <a:bodyPr/>
        <a:lstStyle/>
        <a:p>
          <a:endParaRPr lang="en-US"/>
        </a:p>
      </dgm:t>
    </dgm:pt>
    <dgm:pt modelId="{4E13731E-1A8C-8E42-903A-3A3EC980E1F7}" type="sibTrans" cxnId="{9D8465FA-FA43-E841-AC76-2A4DA8BCF671}">
      <dgm:prSet/>
      <dgm:spPr/>
      <dgm:t>
        <a:bodyPr/>
        <a:lstStyle/>
        <a:p>
          <a:endParaRPr lang="en-US"/>
        </a:p>
      </dgm:t>
    </dgm:pt>
    <dgm:pt modelId="{8DFCBF25-CA37-B84E-B9AA-8A57FABBB6F1}">
      <dgm:prSet phldrT="[Text]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endParaRPr lang="en-US" b="0" u="none" dirty="0"/>
        </a:p>
      </dgm:t>
    </dgm:pt>
    <dgm:pt modelId="{D21AB46B-A1D9-6F45-A8FE-08B617CB0B86}" type="parTrans" cxnId="{C414B5C3-5548-1849-892E-67D4BD6C7CED}">
      <dgm:prSet/>
      <dgm:spPr/>
      <dgm:t>
        <a:bodyPr/>
        <a:lstStyle/>
        <a:p>
          <a:endParaRPr lang="en-US"/>
        </a:p>
      </dgm:t>
    </dgm:pt>
    <dgm:pt modelId="{6BF3F6FA-3BFE-AE49-816B-221BC381F488}" type="sibTrans" cxnId="{C414B5C3-5548-1849-892E-67D4BD6C7CED}">
      <dgm:prSet/>
      <dgm:spPr/>
      <dgm:t>
        <a:bodyPr/>
        <a:lstStyle/>
        <a:p>
          <a:endParaRPr lang="en-US"/>
        </a:p>
      </dgm:t>
    </dgm:pt>
    <dgm:pt modelId="{58565553-6BA8-424E-A878-B6BB32270122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0" u="none" dirty="0"/>
            <a:t>Facilitate the exchange of best practice among national platforms and member companies </a:t>
          </a:r>
        </a:p>
      </dgm:t>
    </dgm:pt>
    <dgm:pt modelId="{11313CF4-CB74-8048-B8F8-FA3B688C79ED}" type="parTrans" cxnId="{E6D4ADB5-2B9F-E242-BBB9-2D06C2492530}">
      <dgm:prSet/>
      <dgm:spPr/>
      <dgm:t>
        <a:bodyPr/>
        <a:lstStyle/>
        <a:p>
          <a:endParaRPr lang="en-US"/>
        </a:p>
      </dgm:t>
    </dgm:pt>
    <dgm:pt modelId="{F5E2C3EF-3B4A-E945-9C06-D448D0489E7C}" type="sibTrans" cxnId="{E6D4ADB5-2B9F-E242-BBB9-2D06C2492530}">
      <dgm:prSet/>
      <dgm:spPr/>
      <dgm:t>
        <a:bodyPr/>
        <a:lstStyle/>
        <a:p>
          <a:endParaRPr lang="en-US"/>
        </a:p>
      </dgm:t>
    </dgm:pt>
    <dgm:pt modelId="{BB8E0CC5-B969-734B-AFC6-F5FD0F365BB7}">
      <dgm:prSet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Awareness raising about the SCI</a:t>
          </a:r>
        </a:p>
      </dgm:t>
    </dgm:pt>
    <dgm:pt modelId="{150C1625-6DF3-D24B-8300-290077DB08B4}" type="parTrans" cxnId="{63C13F5F-5E08-4E4F-BB1A-A35722E08DEB}">
      <dgm:prSet/>
      <dgm:spPr/>
      <dgm:t>
        <a:bodyPr/>
        <a:lstStyle/>
        <a:p>
          <a:endParaRPr lang="en-US"/>
        </a:p>
      </dgm:t>
    </dgm:pt>
    <dgm:pt modelId="{BCA731C2-094B-464A-A5D6-5FBEE68DE50D}" type="sibTrans" cxnId="{63C13F5F-5E08-4E4F-BB1A-A35722E08DEB}">
      <dgm:prSet/>
      <dgm:spPr/>
      <dgm:t>
        <a:bodyPr/>
        <a:lstStyle/>
        <a:p>
          <a:endParaRPr lang="en-US"/>
        </a:p>
      </dgm:t>
    </dgm:pt>
    <dgm:pt modelId="{7CBAF693-2836-594A-AD99-FBBB8BCE47B7}">
      <dgm:prSet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Exchange of best practices and measuring impact</a:t>
          </a:r>
          <a:r>
            <a:rPr lang="en-US" dirty="0">
              <a:solidFill>
                <a:schemeClr val="tx1"/>
              </a:solidFill>
            </a:rPr>
            <a:t> </a:t>
          </a:r>
        </a:p>
      </dgm:t>
    </dgm:pt>
    <dgm:pt modelId="{57AE993D-3668-B84F-9F4B-1284644EDD96}" type="parTrans" cxnId="{B632E994-6958-0B4E-B56F-45BF284BACE3}">
      <dgm:prSet/>
      <dgm:spPr/>
      <dgm:t>
        <a:bodyPr/>
        <a:lstStyle/>
        <a:p>
          <a:endParaRPr lang="en-US"/>
        </a:p>
      </dgm:t>
    </dgm:pt>
    <dgm:pt modelId="{5A8A225A-1F29-A043-B537-1BF6478EF44A}" type="sibTrans" cxnId="{B632E994-6958-0B4E-B56F-45BF284BACE3}">
      <dgm:prSet/>
      <dgm:spPr/>
      <dgm:t>
        <a:bodyPr/>
        <a:lstStyle/>
        <a:p>
          <a:endParaRPr lang="en-US"/>
        </a:p>
      </dgm:t>
    </dgm:pt>
    <dgm:pt modelId="{DA1A7981-3B98-DE48-9D03-23553B23D4CF}">
      <dgm:prSet phldrT="[Text]"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endParaRPr lang="en-US" b="0" u="none" dirty="0"/>
        </a:p>
      </dgm:t>
    </dgm:pt>
    <dgm:pt modelId="{FBB0F10D-164E-0F4B-A120-EE98B5913F7C}" type="parTrans" cxnId="{6FC9053F-7FAF-7E41-A69B-9B942C4FEAE8}">
      <dgm:prSet/>
      <dgm:spPr/>
      <dgm:t>
        <a:bodyPr/>
        <a:lstStyle/>
        <a:p>
          <a:endParaRPr lang="en-US"/>
        </a:p>
      </dgm:t>
    </dgm:pt>
    <dgm:pt modelId="{6F2EA495-D7E5-1547-A582-2F2A6DA85365}" type="sibTrans" cxnId="{6FC9053F-7FAF-7E41-A69B-9B942C4FEAE8}">
      <dgm:prSet/>
      <dgm:spPr/>
      <dgm:t>
        <a:bodyPr/>
        <a:lstStyle/>
        <a:p>
          <a:endParaRPr lang="en-US"/>
        </a:p>
      </dgm:t>
    </dgm:pt>
    <dgm:pt modelId="{80AA0C57-2F5D-2042-8BBD-9F3E77E5AF87}">
      <dgm:prSet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0" u="none" dirty="0"/>
            <a:t>Developing guidance and recommendation</a:t>
          </a:r>
        </a:p>
      </dgm:t>
    </dgm:pt>
    <dgm:pt modelId="{473392D6-90B8-614D-8DF4-DBD079F71A37}" type="parTrans" cxnId="{2AF0FC2B-684F-4F48-93AC-31DDB0F3B4DE}">
      <dgm:prSet/>
      <dgm:spPr/>
      <dgm:t>
        <a:bodyPr/>
        <a:lstStyle/>
        <a:p>
          <a:endParaRPr lang="en-US"/>
        </a:p>
      </dgm:t>
    </dgm:pt>
    <dgm:pt modelId="{BF5A66D2-999B-494D-AD70-FDC6D2446DD2}" type="sibTrans" cxnId="{2AF0FC2B-684F-4F48-93AC-31DDB0F3B4DE}">
      <dgm:prSet/>
      <dgm:spPr/>
      <dgm:t>
        <a:bodyPr/>
        <a:lstStyle/>
        <a:p>
          <a:endParaRPr lang="en-US"/>
        </a:p>
      </dgm:t>
    </dgm:pt>
    <dgm:pt modelId="{C1422F1F-5EAE-2B47-8DC0-DCFDFEB9BEB6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0" u="none" dirty="0"/>
            <a:t>External representation </a:t>
          </a:r>
        </a:p>
      </dgm:t>
    </dgm:pt>
    <dgm:pt modelId="{4140FBB5-34BF-814F-A3A0-03745D81B3CE}" type="parTrans" cxnId="{3F3F89FC-88DD-B74D-8AD6-975D4A087484}">
      <dgm:prSet/>
      <dgm:spPr/>
      <dgm:t>
        <a:bodyPr/>
        <a:lstStyle/>
        <a:p>
          <a:endParaRPr lang="en-US"/>
        </a:p>
      </dgm:t>
    </dgm:pt>
    <dgm:pt modelId="{05997D60-3966-D44B-82F9-8AEDB142CDCE}" type="sibTrans" cxnId="{3F3F89FC-88DD-B74D-8AD6-975D4A087484}">
      <dgm:prSet/>
      <dgm:spPr/>
      <dgm:t>
        <a:bodyPr/>
        <a:lstStyle/>
        <a:p>
          <a:endParaRPr lang="en-US"/>
        </a:p>
      </dgm:t>
    </dgm:pt>
    <dgm:pt modelId="{D6A25288-2137-F548-8C09-65E70DCAF119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0" u="none" dirty="0"/>
            <a:t>Monitor the performance of the SCI through the annual survey </a:t>
          </a:r>
        </a:p>
      </dgm:t>
    </dgm:pt>
    <dgm:pt modelId="{B8207A77-C162-9645-B691-8C6B453B4257}" type="parTrans" cxnId="{ADB8DEF1-CA95-7D4B-8ECC-A7E0E0458863}">
      <dgm:prSet/>
      <dgm:spPr/>
      <dgm:t>
        <a:bodyPr/>
        <a:lstStyle/>
        <a:p>
          <a:endParaRPr lang="en-US"/>
        </a:p>
      </dgm:t>
    </dgm:pt>
    <dgm:pt modelId="{3A8D9231-4088-0B4C-84F1-99C78E7CD2A2}" type="sibTrans" cxnId="{ADB8DEF1-CA95-7D4B-8ECC-A7E0E0458863}">
      <dgm:prSet/>
      <dgm:spPr/>
      <dgm:t>
        <a:bodyPr/>
        <a:lstStyle/>
        <a:p>
          <a:endParaRPr lang="en-US"/>
        </a:p>
      </dgm:t>
    </dgm:pt>
    <dgm:pt modelId="{B3BDB0FF-11B7-044C-89CE-85240525F180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endParaRPr lang="en-US" b="0" u="none" dirty="0"/>
        </a:p>
      </dgm:t>
    </dgm:pt>
    <dgm:pt modelId="{DB0B24FE-C989-734D-8BFB-7C5A7702B792}" type="parTrans" cxnId="{9BD06023-2450-F84A-B9B5-E4CE5A8E2D4E}">
      <dgm:prSet/>
      <dgm:spPr/>
      <dgm:t>
        <a:bodyPr/>
        <a:lstStyle/>
        <a:p>
          <a:endParaRPr lang="en-US"/>
        </a:p>
      </dgm:t>
    </dgm:pt>
    <dgm:pt modelId="{CF539EB2-2441-C34F-81B1-E268B5884922}" type="sibTrans" cxnId="{9BD06023-2450-F84A-B9B5-E4CE5A8E2D4E}">
      <dgm:prSet/>
      <dgm:spPr/>
      <dgm:t>
        <a:bodyPr/>
        <a:lstStyle/>
        <a:p>
          <a:endParaRPr lang="en-US"/>
        </a:p>
      </dgm:t>
    </dgm:pt>
    <dgm:pt modelId="{7EE45DAA-57D3-5147-B88A-4CE5C93D7F31}" type="pres">
      <dgm:prSet presAssocID="{92634AB7-5F80-D643-94AD-C60A459A0839}" presName="Name0" presStyleCnt="0">
        <dgm:presLayoutVars>
          <dgm:dir/>
          <dgm:animLvl val="lvl"/>
          <dgm:resizeHandles val="exact"/>
        </dgm:presLayoutVars>
      </dgm:prSet>
      <dgm:spPr/>
    </dgm:pt>
    <dgm:pt modelId="{E0F74D48-2729-1340-B2E5-99A54D2112F5}" type="pres">
      <dgm:prSet presAssocID="{03CF449E-3958-B94B-AA95-141C90F7B9A0}" presName="composite" presStyleCnt="0"/>
      <dgm:spPr/>
    </dgm:pt>
    <dgm:pt modelId="{E675D98A-08C0-7F4D-81FF-A58E85283582}" type="pres">
      <dgm:prSet presAssocID="{03CF449E-3958-B94B-AA95-141C90F7B9A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9CDF057-3065-CC41-AEE2-7AB3E8B67553}" type="pres">
      <dgm:prSet presAssocID="{03CF449E-3958-B94B-AA95-141C90F7B9A0}" presName="desTx" presStyleLbl="alignAccFollowNode1" presStyleIdx="0" presStyleCnt="3">
        <dgm:presLayoutVars>
          <dgm:bulletEnabled val="1"/>
        </dgm:presLayoutVars>
      </dgm:prSet>
      <dgm:spPr/>
    </dgm:pt>
    <dgm:pt modelId="{014DB146-B917-9E4D-890C-B79E1E5DEA8D}" type="pres">
      <dgm:prSet presAssocID="{E9E42775-B5D7-1949-B33C-0DA5E80E1855}" presName="space" presStyleCnt="0"/>
      <dgm:spPr/>
    </dgm:pt>
    <dgm:pt modelId="{A1BC1484-A277-1D47-8126-2F17CAE2B552}" type="pres">
      <dgm:prSet presAssocID="{BB8E0CC5-B969-734B-AFC6-F5FD0F365BB7}" presName="composite" presStyleCnt="0"/>
      <dgm:spPr/>
    </dgm:pt>
    <dgm:pt modelId="{1BA25409-0B13-4D44-A17D-E7FAC6A54245}" type="pres">
      <dgm:prSet presAssocID="{BB8E0CC5-B969-734B-AFC6-F5FD0F365BB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D8F0AE4-1168-CA49-A0C8-D2972D9E374F}" type="pres">
      <dgm:prSet presAssocID="{BB8E0CC5-B969-734B-AFC6-F5FD0F365BB7}" presName="desTx" presStyleLbl="alignAccFollowNode1" presStyleIdx="1" presStyleCnt="3">
        <dgm:presLayoutVars>
          <dgm:bulletEnabled val="1"/>
        </dgm:presLayoutVars>
      </dgm:prSet>
      <dgm:spPr/>
    </dgm:pt>
    <dgm:pt modelId="{BC0236F9-DFA8-CF48-B2B7-04CEF7442E3F}" type="pres">
      <dgm:prSet presAssocID="{BCA731C2-094B-464A-A5D6-5FBEE68DE50D}" presName="space" presStyleCnt="0"/>
      <dgm:spPr/>
    </dgm:pt>
    <dgm:pt modelId="{2FE78018-84D8-B141-BA0F-F1D0311A71F6}" type="pres">
      <dgm:prSet presAssocID="{7CBAF693-2836-594A-AD99-FBBB8BCE47B7}" presName="composite" presStyleCnt="0"/>
      <dgm:spPr/>
    </dgm:pt>
    <dgm:pt modelId="{11275DA0-2DD9-9D43-8371-7E17D4596ADF}" type="pres">
      <dgm:prSet presAssocID="{7CBAF693-2836-594A-AD99-FBBB8BCE47B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A31095A-34E0-0A45-B4D7-4A9D5509C715}" type="pres">
      <dgm:prSet presAssocID="{7CBAF693-2836-594A-AD99-FBBB8BCE47B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FD7DC14-553D-A840-8AD6-8B2F4E3D8600}" type="presOf" srcId="{7CBAF693-2836-594A-AD99-FBBB8BCE47B7}" destId="{11275DA0-2DD9-9D43-8371-7E17D4596ADF}" srcOrd="0" destOrd="0" presId="urn:microsoft.com/office/officeart/2005/8/layout/hList1"/>
    <dgm:cxn modelId="{EA604219-DBCB-0E4E-9BA4-A1F20FA4CB9A}" type="presOf" srcId="{58565553-6BA8-424E-A878-B6BB32270122}" destId="{3A31095A-34E0-0A45-B4D7-4A9D5509C715}" srcOrd="0" destOrd="0" presId="urn:microsoft.com/office/officeart/2005/8/layout/hList1"/>
    <dgm:cxn modelId="{F763C51B-B831-3944-9AF8-3EA0282F5169}" type="presOf" srcId="{C1422F1F-5EAE-2B47-8DC0-DCFDFEB9BEB6}" destId="{7D8F0AE4-1168-CA49-A0C8-D2972D9E374F}" srcOrd="0" destOrd="2" presId="urn:microsoft.com/office/officeart/2005/8/layout/hList1"/>
    <dgm:cxn modelId="{9BD06023-2450-F84A-B9B5-E4CE5A8E2D4E}" srcId="{7CBAF693-2836-594A-AD99-FBBB8BCE47B7}" destId="{B3BDB0FF-11B7-044C-89CE-85240525F180}" srcOrd="1" destOrd="0" parTransId="{DB0B24FE-C989-734D-8BFB-7C5A7702B792}" sibTransId="{CF539EB2-2441-C34F-81B1-E268B5884922}"/>
    <dgm:cxn modelId="{21E21525-599E-EC44-958B-CC75828C21F6}" type="presOf" srcId="{D6A25288-2137-F548-8C09-65E70DCAF119}" destId="{3A31095A-34E0-0A45-B4D7-4A9D5509C715}" srcOrd="0" destOrd="2" presId="urn:microsoft.com/office/officeart/2005/8/layout/hList1"/>
    <dgm:cxn modelId="{2AF0FC2B-684F-4F48-93AC-31DDB0F3B4DE}" srcId="{03CF449E-3958-B94B-AA95-141C90F7B9A0}" destId="{80AA0C57-2F5D-2042-8BBD-9F3E77E5AF87}" srcOrd="2" destOrd="0" parTransId="{473392D6-90B8-614D-8DF4-DBD079F71A37}" sibTransId="{BF5A66D2-999B-494D-AD70-FDC6D2446DD2}"/>
    <dgm:cxn modelId="{6FC9053F-7FAF-7E41-A69B-9B942C4FEAE8}" srcId="{03CF449E-3958-B94B-AA95-141C90F7B9A0}" destId="{DA1A7981-3B98-DE48-9D03-23553B23D4CF}" srcOrd="1" destOrd="0" parTransId="{FBB0F10D-164E-0F4B-A120-EE98B5913F7C}" sibTransId="{6F2EA495-D7E5-1547-A582-2F2A6DA85365}"/>
    <dgm:cxn modelId="{A97E793F-CA66-7248-9F2F-CD75AE429C83}" type="presOf" srcId="{EE040DED-206B-B74A-BE37-AF3143BBBF81}" destId="{99CDF057-3065-CC41-AEE2-7AB3E8B67553}" srcOrd="0" destOrd="0" presId="urn:microsoft.com/office/officeart/2005/8/layout/hList1"/>
    <dgm:cxn modelId="{BB03235B-30E3-FA48-AC23-FCB0A64545C2}" type="presOf" srcId="{DA1A7981-3B98-DE48-9D03-23553B23D4CF}" destId="{99CDF057-3065-CC41-AEE2-7AB3E8B67553}" srcOrd="0" destOrd="1" presId="urn:microsoft.com/office/officeart/2005/8/layout/hList1"/>
    <dgm:cxn modelId="{63C13F5F-5E08-4E4F-BB1A-A35722E08DEB}" srcId="{92634AB7-5F80-D643-94AD-C60A459A0839}" destId="{BB8E0CC5-B969-734B-AFC6-F5FD0F365BB7}" srcOrd="1" destOrd="0" parTransId="{150C1625-6DF3-D24B-8300-290077DB08B4}" sibTransId="{BCA731C2-094B-464A-A5D6-5FBEE68DE50D}"/>
    <dgm:cxn modelId="{1F82B275-AA62-E244-85E1-E3636DC1ADC8}" type="presOf" srcId="{03CF449E-3958-B94B-AA95-141C90F7B9A0}" destId="{E675D98A-08C0-7F4D-81FF-A58E85283582}" srcOrd="0" destOrd="0" presId="urn:microsoft.com/office/officeart/2005/8/layout/hList1"/>
    <dgm:cxn modelId="{EE0A457C-024F-2E42-9AC7-1C43E13F1B9B}" type="presOf" srcId="{651186C6-EA15-2C49-A3D6-3AD8B88065BD}" destId="{7D8F0AE4-1168-CA49-A0C8-D2972D9E374F}" srcOrd="0" destOrd="0" presId="urn:microsoft.com/office/officeart/2005/8/layout/hList1"/>
    <dgm:cxn modelId="{E604F27C-19BD-3041-8304-ECCA4E85E7D3}" type="presOf" srcId="{B3BDB0FF-11B7-044C-89CE-85240525F180}" destId="{3A31095A-34E0-0A45-B4D7-4A9D5509C715}" srcOrd="0" destOrd="1" presId="urn:microsoft.com/office/officeart/2005/8/layout/hList1"/>
    <dgm:cxn modelId="{DD0DA480-6E9B-C94C-95F7-F6F9194AD442}" type="presOf" srcId="{80AA0C57-2F5D-2042-8BBD-9F3E77E5AF87}" destId="{99CDF057-3065-CC41-AEE2-7AB3E8B67553}" srcOrd="0" destOrd="2" presId="urn:microsoft.com/office/officeart/2005/8/layout/hList1"/>
    <dgm:cxn modelId="{B632E994-6958-0B4E-B56F-45BF284BACE3}" srcId="{92634AB7-5F80-D643-94AD-C60A459A0839}" destId="{7CBAF693-2836-594A-AD99-FBBB8BCE47B7}" srcOrd="2" destOrd="0" parTransId="{57AE993D-3668-B84F-9F4B-1284644EDD96}" sibTransId="{5A8A225A-1F29-A043-B537-1BF6478EF44A}"/>
    <dgm:cxn modelId="{9C9032A9-1C32-CA4A-8781-5BA9FB6F078B}" type="presOf" srcId="{92634AB7-5F80-D643-94AD-C60A459A0839}" destId="{7EE45DAA-57D3-5147-B88A-4CE5C93D7F31}" srcOrd="0" destOrd="0" presId="urn:microsoft.com/office/officeart/2005/8/layout/hList1"/>
    <dgm:cxn modelId="{E6D4ADB5-2B9F-E242-BBB9-2D06C2492530}" srcId="{7CBAF693-2836-594A-AD99-FBBB8BCE47B7}" destId="{58565553-6BA8-424E-A878-B6BB32270122}" srcOrd="0" destOrd="0" parTransId="{11313CF4-CB74-8048-B8F8-FA3B688C79ED}" sibTransId="{F5E2C3EF-3B4A-E945-9C06-D448D0489E7C}"/>
    <dgm:cxn modelId="{5ED0B9BD-B50E-FD47-A1BF-9A74C407D019}" srcId="{03CF449E-3958-B94B-AA95-141C90F7B9A0}" destId="{EE040DED-206B-B74A-BE37-AF3143BBBF81}" srcOrd="0" destOrd="0" parTransId="{B6EF15AF-63AB-1046-954D-FCC974728CEE}" sibTransId="{72E7E6EB-CD8B-3A4E-A90D-A7D7349F2E0C}"/>
    <dgm:cxn modelId="{C414B5C3-5548-1849-892E-67D4BD6C7CED}" srcId="{BB8E0CC5-B969-734B-AFC6-F5FD0F365BB7}" destId="{8DFCBF25-CA37-B84E-B9AA-8A57FABBB6F1}" srcOrd="1" destOrd="0" parTransId="{D21AB46B-A1D9-6F45-A8FE-08B617CB0B86}" sibTransId="{6BF3F6FA-3BFE-AE49-816B-221BC381F488}"/>
    <dgm:cxn modelId="{DFE861C4-6474-1645-89B0-00398B7DA5E6}" type="presOf" srcId="{8DFCBF25-CA37-B84E-B9AA-8A57FABBB6F1}" destId="{7D8F0AE4-1168-CA49-A0C8-D2972D9E374F}" srcOrd="0" destOrd="1" presId="urn:microsoft.com/office/officeart/2005/8/layout/hList1"/>
    <dgm:cxn modelId="{8A1CBBF0-69F3-1146-9928-6F7DFF3B7DFF}" type="presOf" srcId="{BB8E0CC5-B969-734B-AFC6-F5FD0F365BB7}" destId="{1BA25409-0B13-4D44-A17D-E7FAC6A54245}" srcOrd="0" destOrd="0" presId="urn:microsoft.com/office/officeart/2005/8/layout/hList1"/>
    <dgm:cxn modelId="{ADB8DEF1-CA95-7D4B-8ECC-A7E0E0458863}" srcId="{7CBAF693-2836-594A-AD99-FBBB8BCE47B7}" destId="{D6A25288-2137-F548-8C09-65E70DCAF119}" srcOrd="2" destOrd="0" parTransId="{B8207A77-C162-9645-B691-8C6B453B4257}" sibTransId="{3A8D9231-4088-0B4C-84F1-99C78E7CD2A2}"/>
    <dgm:cxn modelId="{9D8465FA-FA43-E841-AC76-2A4DA8BCF671}" srcId="{BB8E0CC5-B969-734B-AFC6-F5FD0F365BB7}" destId="{651186C6-EA15-2C49-A3D6-3AD8B88065BD}" srcOrd="0" destOrd="0" parTransId="{55A49610-8AC9-8443-98DB-BE3B111E10D0}" sibTransId="{4E13731E-1A8C-8E42-903A-3A3EC980E1F7}"/>
    <dgm:cxn modelId="{3F3F89FC-88DD-B74D-8AD6-975D4A087484}" srcId="{BB8E0CC5-B969-734B-AFC6-F5FD0F365BB7}" destId="{C1422F1F-5EAE-2B47-8DC0-DCFDFEB9BEB6}" srcOrd="2" destOrd="0" parTransId="{4140FBB5-34BF-814F-A3A0-03745D81B3CE}" sibTransId="{05997D60-3966-D44B-82F9-8AEDB142CDCE}"/>
    <dgm:cxn modelId="{FBDD93FE-103C-DF45-8BB8-FE7955EE66ED}" srcId="{92634AB7-5F80-D643-94AD-C60A459A0839}" destId="{03CF449E-3958-B94B-AA95-141C90F7B9A0}" srcOrd="0" destOrd="0" parTransId="{7626BB24-AFF0-E347-8804-07C4C9226E5C}" sibTransId="{E9E42775-B5D7-1949-B33C-0DA5E80E1855}"/>
    <dgm:cxn modelId="{5278F6F9-D5CC-F645-9704-C5DC38C1E3F1}" type="presParOf" srcId="{7EE45DAA-57D3-5147-B88A-4CE5C93D7F31}" destId="{E0F74D48-2729-1340-B2E5-99A54D2112F5}" srcOrd="0" destOrd="0" presId="urn:microsoft.com/office/officeart/2005/8/layout/hList1"/>
    <dgm:cxn modelId="{FAD3C233-5936-4F47-9CE9-3F80AFB84048}" type="presParOf" srcId="{E0F74D48-2729-1340-B2E5-99A54D2112F5}" destId="{E675D98A-08C0-7F4D-81FF-A58E85283582}" srcOrd="0" destOrd="0" presId="urn:microsoft.com/office/officeart/2005/8/layout/hList1"/>
    <dgm:cxn modelId="{3E0F2639-042E-094F-A86A-15C7A72172CE}" type="presParOf" srcId="{E0F74D48-2729-1340-B2E5-99A54D2112F5}" destId="{99CDF057-3065-CC41-AEE2-7AB3E8B67553}" srcOrd="1" destOrd="0" presId="urn:microsoft.com/office/officeart/2005/8/layout/hList1"/>
    <dgm:cxn modelId="{E88CECA0-A675-E349-993E-5D0858B193A9}" type="presParOf" srcId="{7EE45DAA-57D3-5147-B88A-4CE5C93D7F31}" destId="{014DB146-B917-9E4D-890C-B79E1E5DEA8D}" srcOrd="1" destOrd="0" presId="urn:microsoft.com/office/officeart/2005/8/layout/hList1"/>
    <dgm:cxn modelId="{2616F3E8-3937-C14C-ADD1-ECA013372BFB}" type="presParOf" srcId="{7EE45DAA-57D3-5147-B88A-4CE5C93D7F31}" destId="{A1BC1484-A277-1D47-8126-2F17CAE2B552}" srcOrd="2" destOrd="0" presId="urn:microsoft.com/office/officeart/2005/8/layout/hList1"/>
    <dgm:cxn modelId="{06D5DBA0-A431-D641-BF26-926758512A74}" type="presParOf" srcId="{A1BC1484-A277-1D47-8126-2F17CAE2B552}" destId="{1BA25409-0B13-4D44-A17D-E7FAC6A54245}" srcOrd="0" destOrd="0" presId="urn:microsoft.com/office/officeart/2005/8/layout/hList1"/>
    <dgm:cxn modelId="{ADE50DDD-B69B-9846-B294-007930F083FA}" type="presParOf" srcId="{A1BC1484-A277-1D47-8126-2F17CAE2B552}" destId="{7D8F0AE4-1168-CA49-A0C8-D2972D9E374F}" srcOrd="1" destOrd="0" presId="urn:microsoft.com/office/officeart/2005/8/layout/hList1"/>
    <dgm:cxn modelId="{F96DA959-886D-D145-A962-4B28F3E9962C}" type="presParOf" srcId="{7EE45DAA-57D3-5147-B88A-4CE5C93D7F31}" destId="{BC0236F9-DFA8-CF48-B2B7-04CEF7442E3F}" srcOrd="3" destOrd="0" presId="urn:microsoft.com/office/officeart/2005/8/layout/hList1"/>
    <dgm:cxn modelId="{C932B263-E072-D44A-9336-346D393C56F9}" type="presParOf" srcId="{7EE45DAA-57D3-5147-B88A-4CE5C93D7F31}" destId="{2FE78018-84D8-B141-BA0F-F1D0311A71F6}" srcOrd="4" destOrd="0" presId="urn:microsoft.com/office/officeart/2005/8/layout/hList1"/>
    <dgm:cxn modelId="{673386C9-FAC7-7D41-977B-4C25E46AF644}" type="presParOf" srcId="{2FE78018-84D8-B141-BA0F-F1D0311A71F6}" destId="{11275DA0-2DD9-9D43-8371-7E17D4596ADF}" srcOrd="0" destOrd="0" presId="urn:microsoft.com/office/officeart/2005/8/layout/hList1"/>
    <dgm:cxn modelId="{3232DA1C-C2AB-F84E-854C-A7E00064BA23}" type="presParOf" srcId="{2FE78018-84D8-B141-BA0F-F1D0311A71F6}" destId="{3A31095A-34E0-0A45-B4D7-4A9D5509C7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5D98A-08C0-7F4D-81FF-A58E85283582}">
      <dsp:nvSpPr>
        <dsp:cNvPr id="0" name=""/>
        <dsp:cNvSpPr/>
      </dsp:nvSpPr>
      <dsp:spPr>
        <a:xfrm>
          <a:off x="3286" y="2327"/>
          <a:ext cx="3203971" cy="1119591"/>
        </a:xfrm>
        <a:prstGeom prst="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Strengthening the dispute resolution mechanism </a:t>
          </a:r>
        </a:p>
      </dsp:txBody>
      <dsp:txXfrm>
        <a:off x="3286" y="2327"/>
        <a:ext cx="3203971" cy="1119591"/>
      </dsp:txXfrm>
    </dsp:sp>
    <dsp:sp modelId="{99CDF057-3065-CC41-AEE2-7AB3E8B67553}">
      <dsp:nvSpPr>
        <dsp:cNvPr id="0" name=""/>
        <dsp:cNvSpPr/>
      </dsp:nvSpPr>
      <dsp:spPr>
        <a:xfrm>
          <a:off x="3286" y="1121919"/>
          <a:ext cx="3203971" cy="322709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u="none" kern="1200" dirty="0"/>
            <a:t>Ensuring confidentiality and handling complaints 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b="0" u="none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u="none" kern="1200" dirty="0"/>
            <a:t>Developing guidance and recommendation</a:t>
          </a:r>
        </a:p>
      </dsp:txBody>
      <dsp:txXfrm>
        <a:off x="3286" y="1121919"/>
        <a:ext cx="3203971" cy="3227090"/>
      </dsp:txXfrm>
    </dsp:sp>
    <dsp:sp modelId="{1BA25409-0B13-4D44-A17D-E7FAC6A54245}">
      <dsp:nvSpPr>
        <dsp:cNvPr id="0" name=""/>
        <dsp:cNvSpPr/>
      </dsp:nvSpPr>
      <dsp:spPr>
        <a:xfrm>
          <a:off x="3655814" y="2327"/>
          <a:ext cx="3203971" cy="1119591"/>
        </a:xfrm>
        <a:prstGeom prst="rect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Awareness raising about the SCI</a:t>
          </a:r>
        </a:p>
      </dsp:txBody>
      <dsp:txXfrm>
        <a:off x="3655814" y="2327"/>
        <a:ext cx="3203971" cy="1119591"/>
      </dsp:txXfrm>
    </dsp:sp>
    <dsp:sp modelId="{7D8F0AE4-1168-CA49-A0C8-D2972D9E374F}">
      <dsp:nvSpPr>
        <dsp:cNvPr id="0" name=""/>
        <dsp:cNvSpPr/>
      </dsp:nvSpPr>
      <dsp:spPr>
        <a:xfrm>
          <a:off x="3655814" y="1121919"/>
          <a:ext cx="3203971" cy="322709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u="none" kern="1200" dirty="0"/>
            <a:t>Increasing its membership base 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b="0" u="none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u="none" kern="1200" dirty="0"/>
            <a:t>External representation </a:t>
          </a:r>
        </a:p>
      </dsp:txBody>
      <dsp:txXfrm>
        <a:off x="3655814" y="1121919"/>
        <a:ext cx="3203971" cy="3227090"/>
      </dsp:txXfrm>
    </dsp:sp>
    <dsp:sp modelId="{11275DA0-2DD9-9D43-8371-7E17D4596ADF}">
      <dsp:nvSpPr>
        <dsp:cNvPr id="0" name=""/>
        <dsp:cNvSpPr/>
      </dsp:nvSpPr>
      <dsp:spPr>
        <a:xfrm>
          <a:off x="7308342" y="2327"/>
          <a:ext cx="3203971" cy="1119591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Exchange of best practices and measuring impact</a:t>
          </a:r>
          <a:r>
            <a:rPr lang="en-US" sz="2200" kern="1200" dirty="0">
              <a:solidFill>
                <a:schemeClr val="tx1"/>
              </a:solidFill>
            </a:rPr>
            <a:t> </a:t>
          </a:r>
        </a:p>
      </dsp:txBody>
      <dsp:txXfrm>
        <a:off x="7308342" y="2327"/>
        <a:ext cx="3203971" cy="1119591"/>
      </dsp:txXfrm>
    </dsp:sp>
    <dsp:sp modelId="{3A31095A-34E0-0A45-B4D7-4A9D5509C715}">
      <dsp:nvSpPr>
        <dsp:cNvPr id="0" name=""/>
        <dsp:cNvSpPr/>
      </dsp:nvSpPr>
      <dsp:spPr>
        <a:xfrm>
          <a:off x="7308342" y="1121919"/>
          <a:ext cx="3203971" cy="322709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u="none" kern="1200" dirty="0"/>
            <a:t>Facilitate the exchange of best practice among national platforms and member companies 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b="0" u="none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u="none" kern="1200" dirty="0"/>
            <a:t>Monitor the performance of the SCI through the annual survey </a:t>
          </a:r>
        </a:p>
      </dsp:txBody>
      <dsp:txXfrm>
        <a:off x="7308342" y="1121919"/>
        <a:ext cx="3203971" cy="3227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3D486-7D30-204D-9C26-62A86C3A6DE3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64715-14EB-7241-B893-2936111C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1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64715-14EB-7241-B893-2936111C05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8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C991-DA8E-984A-9378-1CB2BF868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AEC69E-8C10-D444-811F-8C115A17A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A735-E39F-6C45-892F-1ACD7927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9C2-2A95-BA4D-B98A-972FB2C15668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9CDBD-00CB-164C-B7F2-B9A6F9BB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A75BB-88B1-4D43-897A-C0AE76B9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1CDB-78A6-484D-8163-7EF1627A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9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B74C-0777-DD4E-B165-0C84B451D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E1BEA-B4EE-5342-B76B-EBFBFEF56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C4DE2-6BDD-914F-B326-1484E054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9C2-2A95-BA4D-B98A-972FB2C15668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FC83E-B1EF-C443-9F55-2FC87D6B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5DB3F-330A-7B45-986A-F349835A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1CDB-78A6-484D-8163-7EF1627A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2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53F17-2493-3B46-B25F-F234986086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C88D49-0A6B-3842-9698-C3877413F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2B611-2BB4-8543-996A-B75749EF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9C2-2A95-BA4D-B98A-972FB2C15668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87A0-A853-1C47-AFFE-60E8D707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B08D8-01E2-D24E-8166-0637AAAC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1CDB-78A6-484D-8163-7EF1627A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4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EA5A-C15D-7749-A91F-8457336BA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A3E60-30E4-AE42-B846-B7D1106B3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08CF6-92B7-7040-BBF1-7929DF07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9C2-2A95-BA4D-B98A-972FB2C15668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FC231-8762-E54E-8082-0837A766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BBE36-854B-EB44-BFA4-5DCD1D4E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1CDB-78A6-484D-8163-7EF1627A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1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165F5-F5FB-D746-A23E-E9101B0C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0D71A-39FE-DA48-BD6E-CC982FDD7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2EE92-A829-BC42-95D3-16363C4EC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9C2-2A95-BA4D-B98A-972FB2C15668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829B2-485E-044E-8986-6181903E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39C3C-93A4-9142-B417-57728A3B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1CDB-78A6-484D-8163-7EF1627A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8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96810-CCC9-4D42-AD14-7488B09EE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320C7-5C9A-514C-A776-31A2975DE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188B1-FD6F-6E44-B0C2-22BB43A5F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0657B-41F8-0B4E-97F2-08D2F302E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9C2-2A95-BA4D-B98A-972FB2C15668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CDDEC-B23C-F743-9842-B49D7DD7E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F4FE6-E487-0B47-A641-15C92C7B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1CDB-78A6-484D-8163-7EF1627A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9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F8FC-3384-4B4E-9B85-3FD5C628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53DAF-BAD1-524F-A72A-1141E98E2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0C641-3FC8-0445-B990-990590D92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FD263F-6E2B-7F43-A07D-50F89823D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EFD4FC-836C-D84A-BB4E-424F51C1A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5EFAA9-AE73-5A4F-B7D7-736D4F4F2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9C2-2A95-BA4D-B98A-972FB2C15668}" type="datetimeFigureOut">
              <a:rPr lang="en-US" smtClean="0"/>
              <a:t>5/9/18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391BC-898E-5A48-8E79-7BCE9DE41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93668-77ED-DD4D-A540-771457146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1CDB-78A6-484D-8163-7EF1627A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3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A1466-A567-B440-BF14-FF76D586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E0054F-6D42-224E-B00F-77FBDB13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9C2-2A95-BA4D-B98A-972FB2C15668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6394A1-DF47-054F-97B9-DDA94A54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03E12-1ECC-D043-B1CC-FA6F4EF5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1CDB-78A6-484D-8163-7EF1627A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9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B173E3-AC40-E840-B3FF-BB546CF1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9C2-2A95-BA4D-B98A-972FB2C15668}" type="datetimeFigureOut">
              <a:rPr lang="en-US" smtClean="0"/>
              <a:t>5/9/18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B7AF08-83FA-D641-85E0-4CCD208E1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C6AE7-301E-C24A-94FD-BD4E428B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1CDB-78A6-484D-8163-7EF1627A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3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4ECD-0541-2E42-8469-91AD81BD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70EC6-4EE4-EE4A-9F6F-619EDCA82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21250-896E-4647-9251-A1C30B12E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0971E-9D12-2A4A-9F55-D224B4AE4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9C2-2A95-BA4D-B98A-972FB2C15668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10292-37E6-FC43-8298-16095E6B9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C20CD-1AC3-8847-A8B9-98A52EC3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1CDB-78A6-484D-8163-7EF1627A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2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9DD5-C203-9E4F-8C39-6473040B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F35EA-AEA0-F047-B4A4-0A1C077E0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72B2C-B6D8-7648-B495-4C543CA84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B2148-0B2C-6940-A5FC-89593437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9C2-2A95-BA4D-B98A-972FB2C15668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0EC1E-281B-4C4C-88AA-DC7075F04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B4678-D36C-3E47-925E-5AC1A1B4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1CDB-78A6-484D-8163-7EF1627A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0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FA3276-36AB-E44F-BD80-37AF3D31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375BF-4B10-B641-BDA5-52B67F884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86027-F662-0B4D-8469-729E06FD3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FF9C2-2A95-BA4D-B98A-972FB2C15668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5CC32-1D66-A147-ACC6-225404ABE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7566E-798B-3B46-8A6C-FBB2D3B80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A1CDB-78A6-484D-8163-7EF1627A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8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tif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tiff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tiff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3.tiff"/><Relationship Id="rId7" Type="http://schemas.openxmlformats.org/officeDocument/2006/relationships/image" Target="../media/image15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11" Type="http://schemas.openxmlformats.org/officeDocument/2006/relationships/image" Target="../media/image19.tiff"/><Relationship Id="rId5" Type="http://schemas.openxmlformats.org/officeDocument/2006/relationships/image" Target="../media/image13.tiff"/><Relationship Id="rId10" Type="http://schemas.openxmlformats.org/officeDocument/2006/relationships/image" Target="../media/image18.tiff"/><Relationship Id="rId4" Type="http://schemas.openxmlformats.org/officeDocument/2006/relationships/image" Target="../media/image12.tiff"/><Relationship Id="rId9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4631F42-E49C-D945-9963-AE58139BD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15640"/>
            <a:ext cx="9144000" cy="204216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Resolving disputes in the food supply chain: the role of the Supply Chain Initiative</a:t>
            </a:r>
          </a:p>
          <a:p>
            <a:endParaRPr lang="en-US" dirty="0"/>
          </a:p>
          <a:p>
            <a:r>
              <a:rPr lang="en-US" dirty="0"/>
              <a:t>60th Annual General Assembly of CLITRAVI</a:t>
            </a:r>
          </a:p>
          <a:p>
            <a:r>
              <a:rPr lang="en-US" dirty="0"/>
              <a:t>17 May 2018</a:t>
            </a:r>
          </a:p>
        </p:txBody>
      </p:sp>
      <p:pic>
        <p:nvPicPr>
          <p:cNvPr id="4" name="Afbeelding 3" descr="logo SCI with baseline_RGB.jpg">
            <a:extLst>
              <a:ext uri="{FF2B5EF4-FFF2-40B4-BE49-F238E27FC236}">
                <a16:creationId xmlns:a16="http://schemas.microsoft.com/office/drawing/2014/main" id="{DA962880-9B81-AD48-BCA0-2179DCCB2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533" y="1049523"/>
            <a:ext cx="7103679" cy="1492804"/>
          </a:xfrm>
          <a:prstGeom prst="rect">
            <a:avLst/>
          </a:prstGeom>
        </p:spPr>
      </p:pic>
      <p:pic>
        <p:nvPicPr>
          <p:cNvPr id="5" name="Afbeelding 4" descr="banner small 2 RGB.jpg">
            <a:extLst>
              <a:ext uri="{FF2B5EF4-FFF2-40B4-BE49-F238E27FC236}">
                <a16:creationId xmlns:a16="http://schemas.microsoft.com/office/drawing/2014/main" id="{709B2EDB-A66C-B04F-8D62-02F34C6AF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969788" y="5884419"/>
            <a:ext cx="8252424" cy="4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18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7129F-5D72-BE4C-B40D-E8D3600B9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49793" cy="1325563"/>
          </a:xfrm>
        </p:spPr>
        <p:txBody>
          <a:bodyPr/>
          <a:lstStyle/>
          <a:p>
            <a:r>
              <a:rPr lang="en-US" dirty="0"/>
              <a:t>Dispute resolution – Individual disputes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FC36E-BC07-184E-87CF-F27371940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9244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Companies have the following options to solve their disputes: </a:t>
            </a:r>
          </a:p>
          <a:p>
            <a:pPr lvl="1"/>
            <a:r>
              <a:rPr lang="en-US" b="1" dirty="0"/>
              <a:t>commercial track</a:t>
            </a:r>
          </a:p>
          <a:p>
            <a:pPr lvl="1"/>
            <a:r>
              <a:rPr lang="en-US" b="1" dirty="0"/>
              <a:t>contract options</a:t>
            </a:r>
          </a:p>
          <a:p>
            <a:pPr lvl="1"/>
            <a:r>
              <a:rPr lang="en-US" b="1" dirty="0"/>
              <a:t>internal dispute resolution</a:t>
            </a:r>
          </a:p>
          <a:p>
            <a:pPr lvl="1"/>
            <a:r>
              <a:rPr lang="en-US" b="1" dirty="0"/>
              <a:t>mediation or arbitration</a:t>
            </a:r>
          </a:p>
          <a:p>
            <a:pPr lvl="1"/>
            <a:r>
              <a:rPr lang="en-US" b="1" dirty="0"/>
              <a:t>judicial methods</a:t>
            </a:r>
          </a:p>
          <a:p>
            <a:pPr lvl="1"/>
            <a:endParaRPr lang="en-US" b="1" dirty="0"/>
          </a:p>
          <a:p>
            <a:r>
              <a:rPr lang="en-US" dirty="0"/>
              <a:t>Retaliation for using these mechanisms breaches the Principles of Good Practice.</a:t>
            </a:r>
          </a:p>
          <a:p>
            <a:r>
              <a:rPr lang="en-US" dirty="0"/>
              <a:t>Choice of dispute resolution mechanism lies with the complaining company.</a:t>
            </a:r>
          </a:p>
          <a:p>
            <a:r>
              <a:rPr lang="en-US" dirty="0"/>
              <a:t>Companies registered with SCI agree to solve their disputes  by these options.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2C32D-62C4-0D40-8BD6-BC15DF83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993" y="365125"/>
            <a:ext cx="2128267" cy="1071789"/>
          </a:xfrm>
          <a:prstGeom prst="rect">
            <a:avLst/>
          </a:prstGeom>
          <a:effectLst>
            <a:outerShdw dist="50800" dir="5400000" sx="38000" sy="38000" algn="ctr" rotWithShape="0">
              <a:srgbClr val="000000"/>
            </a:outerShdw>
          </a:effectLst>
        </p:spPr>
      </p:pic>
      <p:pic>
        <p:nvPicPr>
          <p:cNvPr id="5" name="Afbeelding 4" descr="banner small 2 RGB.jpg">
            <a:extLst>
              <a:ext uri="{FF2B5EF4-FFF2-40B4-BE49-F238E27FC236}">
                <a16:creationId xmlns:a16="http://schemas.microsoft.com/office/drawing/2014/main" id="{243F98BA-3A75-AF4D-B804-2789FD338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969788" y="6265905"/>
            <a:ext cx="8252424" cy="45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BC8731-8CDF-7947-94D2-6CDFB94B3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920" y="2419985"/>
            <a:ext cx="1899920" cy="189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1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9FF30-1302-FB42-A0AF-E04021CB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49793" cy="1325563"/>
          </a:xfrm>
        </p:spPr>
        <p:txBody>
          <a:bodyPr/>
          <a:lstStyle/>
          <a:p>
            <a:r>
              <a:rPr lang="en-US" dirty="0"/>
              <a:t>Dispute resolution - Aggregated disputes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F041D-B854-E741-9179-89AEF2340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49793" cy="4351338"/>
          </a:xfrm>
        </p:spPr>
        <p:txBody>
          <a:bodyPr>
            <a:normAutofit/>
          </a:bodyPr>
          <a:lstStyle/>
          <a:p>
            <a:r>
              <a:rPr lang="en-US" dirty="0"/>
              <a:t>A group of companies or an association acting on their behalf may submit an aggregated complaint.</a:t>
            </a:r>
          </a:p>
          <a:p>
            <a:r>
              <a:rPr lang="en-US" dirty="0"/>
              <a:t>The SCI Chair:</a:t>
            </a:r>
          </a:p>
          <a:p>
            <a:endParaRPr lang="en-US" dirty="0"/>
          </a:p>
          <a:p>
            <a:pPr lvl="1"/>
            <a:r>
              <a:rPr lang="en-US" dirty="0"/>
              <a:t>Verifies:</a:t>
            </a:r>
          </a:p>
          <a:p>
            <a:pPr lvl="2"/>
            <a:r>
              <a:rPr lang="en-US" dirty="0"/>
              <a:t>substance and merit</a:t>
            </a:r>
          </a:p>
          <a:p>
            <a:pPr lvl="2"/>
            <a:r>
              <a:rPr lang="en-US" dirty="0"/>
              <a:t>cross-border impact</a:t>
            </a:r>
          </a:p>
          <a:p>
            <a:pPr lvl="2"/>
            <a:r>
              <a:rPr lang="en-US" dirty="0"/>
              <a:t>whether a national platform (or other mechanism) is available to handle the dispute </a:t>
            </a:r>
          </a:p>
          <a:p>
            <a:pPr lvl="1"/>
            <a:r>
              <a:rPr lang="en-US" dirty="0"/>
              <a:t>Guarantees anonymity and confidentiality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F1B90-C73D-A54A-A79C-AD6D945CA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993" y="365125"/>
            <a:ext cx="2128267" cy="1071789"/>
          </a:xfrm>
          <a:prstGeom prst="rect">
            <a:avLst/>
          </a:prstGeom>
          <a:effectLst>
            <a:outerShdw dist="50800" dir="5400000" sx="38000" sy="38000" algn="ctr" rotWithShape="0">
              <a:srgbClr val="000000"/>
            </a:outerShdw>
          </a:effectLst>
        </p:spPr>
      </p:pic>
      <p:pic>
        <p:nvPicPr>
          <p:cNvPr id="5" name="Afbeelding 4" descr="banner small 2 RGB.jpg">
            <a:extLst>
              <a:ext uri="{FF2B5EF4-FFF2-40B4-BE49-F238E27FC236}">
                <a16:creationId xmlns:a16="http://schemas.microsoft.com/office/drawing/2014/main" id="{76420658-EE27-EB40-9B55-A57AF8DBB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969788" y="6265905"/>
            <a:ext cx="8252424" cy="45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B03866-2C40-2847-801F-E8FA61BD7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0729" y="3103562"/>
            <a:ext cx="1651317" cy="165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51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D1692-4D33-E848-8639-9F1BAE49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49793" cy="1325563"/>
          </a:xfrm>
        </p:spPr>
        <p:txBody>
          <a:bodyPr/>
          <a:lstStyle/>
          <a:p>
            <a:r>
              <a:rPr lang="en-US" dirty="0"/>
              <a:t>Dispute resolution - Aggregated disputes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FB8EA-1324-AF42-8735-9D2C3D143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382000" cy="4351338"/>
          </a:xfrm>
        </p:spPr>
        <p:txBody>
          <a:bodyPr/>
          <a:lstStyle/>
          <a:p>
            <a:r>
              <a:rPr lang="en-US" dirty="0"/>
              <a:t>If the complaint is receivable:</a:t>
            </a:r>
          </a:p>
          <a:p>
            <a:pPr lvl="1"/>
            <a:r>
              <a:rPr lang="en-US" dirty="0"/>
              <a:t>Parties are heard</a:t>
            </a:r>
          </a:p>
          <a:p>
            <a:pPr lvl="1"/>
            <a:r>
              <a:rPr lang="en-US" dirty="0"/>
              <a:t>If justified, Chair requires the party allegedly in breach to comply or explain</a:t>
            </a:r>
          </a:p>
          <a:p>
            <a:pPr lvl="1"/>
            <a:r>
              <a:rPr lang="en-US" dirty="0"/>
              <a:t>Chair may refer the case to an external mediator or arbitrator </a:t>
            </a:r>
          </a:p>
          <a:p>
            <a:pPr lvl="1"/>
            <a:endParaRPr lang="en-US" dirty="0"/>
          </a:p>
          <a:p>
            <a:r>
              <a:rPr lang="en-US" dirty="0"/>
              <a:t>Guidance and recommendations may be issued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29595-B62F-3E4A-9FEB-70013BC82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993" y="365125"/>
            <a:ext cx="2128267" cy="1071789"/>
          </a:xfrm>
          <a:prstGeom prst="rect">
            <a:avLst/>
          </a:prstGeom>
          <a:effectLst>
            <a:outerShdw dist="50800" dir="5400000" sx="38000" sy="38000" algn="ctr" rotWithShape="0">
              <a:srgbClr val="000000"/>
            </a:outerShdw>
          </a:effectLst>
        </p:spPr>
      </p:pic>
      <p:pic>
        <p:nvPicPr>
          <p:cNvPr id="5" name="Afbeelding 4" descr="banner small 2 RGB.jpg">
            <a:extLst>
              <a:ext uri="{FF2B5EF4-FFF2-40B4-BE49-F238E27FC236}">
                <a16:creationId xmlns:a16="http://schemas.microsoft.com/office/drawing/2014/main" id="{E892AB0B-A8CB-8847-A5BA-D2AC289C0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969788" y="6265905"/>
            <a:ext cx="8252424" cy="45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813C3D-3B79-0C47-9C82-84E107257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1012" y="2766854"/>
            <a:ext cx="19304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1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EA1B-FF7D-FA47-8298-239F4E0F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35AD4-0394-AF48-9D31-A885C110C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091"/>
            <a:ext cx="884979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National Platform is a structure set up to implement the SCI Principles or other fair trading principles at national level. </a:t>
            </a:r>
          </a:p>
          <a:p>
            <a:endParaRPr lang="en-US" dirty="0"/>
          </a:p>
          <a:p>
            <a:r>
              <a:rPr lang="en-US" dirty="0"/>
              <a:t>Disputes are generally best dealt with at national level, so national rules take precedence over the SCI Rules of Governance and Operations.</a:t>
            </a:r>
          </a:p>
          <a:p>
            <a:endParaRPr lang="en-US" dirty="0"/>
          </a:p>
          <a:p>
            <a:r>
              <a:rPr lang="en-US" dirty="0"/>
              <a:t>National platforms are </a:t>
            </a:r>
            <a:r>
              <a:rPr lang="en-US" dirty="0" err="1"/>
              <a:t>recognised</a:t>
            </a:r>
            <a:r>
              <a:rPr lang="en-US" dirty="0"/>
              <a:t> by the SCI through a mutual recognition process.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1C49F-43E4-3C43-929B-BE2E55D9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993" y="365125"/>
            <a:ext cx="2128267" cy="1071789"/>
          </a:xfrm>
          <a:prstGeom prst="rect">
            <a:avLst/>
          </a:prstGeom>
          <a:effectLst>
            <a:outerShdw dist="50800" dir="5400000" sx="38000" sy="38000" algn="ctr" rotWithShape="0">
              <a:srgbClr val="000000"/>
            </a:outerShdw>
          </a:effectLst>
        </p:spPr>
      </p:pic>
      <p:pic>
        <p:nvPicPr>
          <p:cNvPr id="5" name="Afbeelding 4" descr="banner small 2 RGB.jpg">
            <a:extLst>
              <a:ext uri="{FF2B5EF4-FFF2-40B4-BE49-F238E27FC236}">
                <a16:creationId xmlns:a16="http://schemas.microsoft.com/office/drawing/2014/main" id="{0344002B-AEA5-9447-95A1-3AF7AFAAF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969788" y="6265905"/>
            <a:ext cx="8252424" cy="45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2D7F8B-367C-BD42-BFD7-3419170EE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5605" y="2727744"/>
            <a:ext cx="1905216" cy="19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40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C36E-51EF-9A49-8869-C9F12CA99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E22B0-2127-C54E-AE50-4E0030411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0920" cy="435133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Belgium: </a:t>
            </a:r>
            <a:r>
              <a:rPr lang="en-US" dirty="0"/>
              <a:t>A code of conduct for fair relationships between suppliers and purchasers in the agri-food chain, recognized by the SCI. Independent Chair. 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Finland</a:t>
            </a:r>
            <a:r>
              <a:rPr lang="en-US" dirty="0"/>
              <a:t>: A platform for dialogue in place; has issued recommendations; no registration needed.</a:t>
            </a:r>
          </a:p>
          <a:p>
            <a:endParaRPr lang="en-US" dirty="0"/>
          </a:p>
          <a:p>
            <a:r>
              <a:rPr lang="en-US" b="1" dirty="0"/>
              <a:t>Spain</a:t>
            </a:r>
            <a:r>
              <a:rPr lang="en-US" dirty="0"/>
              <a:t>: A Code of Good Business Practices in Food Contracting adopted in 2016, as part of the framework offered by the food chain law.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C889A-D3D8-324E-8206-C32830AF3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550" y="1585913"/>
            <a:ext cx="3087529" cy="345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B6D411-1CD7-A748-A966-409F461DB42E}"/>
              </a:ext>
            </a:extLst>
          </p:cNvPr>
          <p:cNvSpPr txBox="1"/>
          <p:nvPr/>
        </p:nvSpPr>
        <p:spPr>
          <a:xfrm>
            <a:off x="8443938" y="5253633"/>
            <a:ext cx="3594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Countries highlighted are a selection of examples, mentioned in the </a:t>
            </a:r>
          </a:p>
          <a:p>
            <a:r>
              <a:rPr lang="en-US" dirty="0"/>
              <a:t>SCI annual report.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00D568-6A44-3942-BBEE-1E92059C9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7993" y="365125"/>
            <a:ext cx="2128267" cy="1071789"/>
          </a:xfrm>
          <a:prstGeom prst="rect">
            <a:avLst/>
          </a:prstGeom>
          <a:effectLst>
            <a:outerShdw dist="50800" dir="5400000" sx="38000" sy="38000" algn="ctr" rotWithShape="0">
              <a:srgbClr val="000000"/>
            </a:outerShdw>
          </a:effectLst>
        </p:spPr>
      </p:pic>
      <p:pic>
        <p:nvPicPr>
          <p:cNvPr id="7" name="Afbeelding 4" descr="banner small 2 RGB.jpg">
            <a:extLst>
              <a:ext uri="{FF2B5EF4-FFF2-40B4-BE49-F238E27FC236}">
                <a16:creationId xmlns:a16="http://schemas.microsoft.com/office/drawing/2014/main" id="{1A7953BA-A403-B14E-B24D-6C4304FD9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969788" y="6265905"/>
            <a:ext cx="8252424" cy="4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32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D273-2082-E04D-92EC-671491A6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 Groceries Code Adjudicator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9AF20-6524-2248-8B7C-56B639E5A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93280" cy="4351338"/>
          </a:xfrm>
        </p:spPr>
        <p:txBody>
          <a:bodyPr/>
          <a:lstStyle/>
          <a:p>
            <a:pPr marL="361950" indent="-301625"/>
            <a:r>
              <a:rPr lang="en-US" sz="2600" dirty="0"/>
              <a:t>She enforces the Groceries Supply Code of Practice</a:t>
            </a:r>
          </a:p>
          <a:p>
            <a:pPr marL="361950" indent="-301625"/>
            <a:r>
              <a:rPr lang="en-US" sz="2600" dirty="0"/>
              <a:t>Applies only to 10 largest grocery retailers</a:t>
            </a:r>
          </a:p>
          <a:p>
            <a:pPr marL="361950" indent="-301625"/>
            <a:r>
              <a:rPr lang="en-US" sz="2600" dirty="0"/>
              <a:t>Applies to all groceries, not just food</a:t>
            </a:r>
          </a:p>
          <a:p>
            <a:pPr marL="361950" indent="-301625"/>
            <a:r>
              <a:rPr lang="en-US" sz="2600" dirty="0"/>
              <a:t>It is a statutory scheme, not voluntary</a:t>
            </a:r>
          </a:p>
          <a:p>
            <a:pPr marL="361950" indent="-301625"/>
            <a:r>
              <a:rPr lang="en-US" sz="2600" dirty="0"/>
              <a:t>She now has powers to impose fines</a:t>
            </a:r>
          </a:p>
          <a:p>
            <a:pPr marL="361950" indent="-301625"/>
            <a:r>
              <a:rPr lang="en-US" sz="2600" dirty="0"/>
              <a:t>One concluded case against Tesco; current investigation into Coop.</a:t>
            </a:r>
          </a:p>
          <a:p>
            <a:pPr marL="361950" indent="-301625"/>
            <a:r>
              <a:rPr lang="en-US" sz="2600" dirty="0"/>
              <a:t>No formal interaction between SCI and GCA</a:t>
            </a:r>
          </a:p>
          <a:p>
            <a:endParaRPr lang="en-US" dirty="0"/>
          </a:p>
        </p:txBody>
      </p:sp>
      <p:pic>
        <p:nvPicPr>
          <p:cNvPr id="4" name="Afbeelding 4" descr="banner small 2 RGB.jpg">
            <a:extLst>
              <a:ext uri="{FF2B5EF4-FFF2-40B4-BE49-F238E27FC236}">
                <a16:creationId xmlns:a16="http://schemas.microsoft.com/office/drawing/2014/main" id="{4E2D2400-9FF8-AF45-A8F5-A2025E1D3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969788" y="6265905"/>
            <a:ext cx="8252424" cy="45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4EE2F9-D473-3B44-AB1C-60A309263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993" y="365125"/>
            <a:ext cx="2128267" cy="1071789"/>
          </a:xfrm>
          <a:prstGeom prst="rect">
            <a:avLst/>
          </a:prstGeom>
          <a:effectLst>
            <a:outerShdw dist="50800" dir="5400000" sx="38000" sy="38000" algn="ctr" rotWithShape="0">
              <a:srgbClr val="000000"/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BBF5B-63BB-1E4C-8418-3824F44F31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379" y="2544402"/>
            <a:ext cx="3260945" cy="236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22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7D07F-A9D9-3D4B-AB84-B5EC9088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675"/>
            <a:ext cx="10515600" cy="1325563"/>
          </a:xfrm>
        </p:spPr>
        <p:txBody>
          <a:bodyPr/>
          <a:lstStyle/>
          <a:p>
            <a:r>
              <a:rPr lang="en-US" b="1" dirty="0"/>
              <a:t>What are the SCI’s ambitions? </a:t>
            </a:r>
          </a:p>
        </p:txBody>
      </p:sp>
      <p:pic>
        <p:nvPicPr>
          <p:cNvPr id="4" name="Afbeelding 4" descr="banner small 2 RGB.jpg">
            <a:extLst>
              <a:ext uri="{FF2B5EF4-FFF2-40B4-BE49-F238E27FC236}">
                <a16:creationId xmlns:a16="http://schemas.microsoft.com/office/drawing/2014/main" id="{2EFE9E29-F387-864D-928A-B163C51C8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969788" y="6265905"/>
            <a:ext cx="8252424" cy="45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3670C3-612E-F549-BD39-D563AA6BE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993" y="365125"/>
            <a:ext cx="2128267" cy="1071789"/>
          </a:xfrm>
          <a:prstGeom prst="rect">
            <a:avLst/>
          </a:prstGeom>
          <a:effectLst>
            <a:outerShdw dist="50800" dir="5400000" sx="38000" sy="38000" algn="ctr" rotWithShape="0">
              <a:srgbClr val="000000"/>
            </a:outerShdw>
          </a:effectLst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50F049CC-E794-D948-B5BF-420E420778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4455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60031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7292C-AE8B-EF4B-8F92-D26BF609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4A445-EAEB-FB46-B586-D528FE5EA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23000"/>
            <a:endParaRPr lang="en-US" dirty="0"/>
          </a:p>
          <a:p>
            <a:pPr marL="6223000"/>
            <a:r>
              <a:rPr lang="en-US" dirty="0"/>
              <a:t>Michael Hutchings</a:t>
            </a:r>
          </a:p>
          <a:p>
            <a:pPr marL="6223000"/>
            <a:r>
              <a:rPr lang="en-US" dirty="0" err="1"/>
              <a:t>info@supplychaininitiative.eu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F7A76-A361-274E-BDA2-1D4D71E1E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993" y="365125"/>
            <a:ext cx="2128267" cy="1071789"/>
          </a:xfrm>
          <a:prstGeom prst="rect">
            <a:avLst/>
          </a:prstGeom>
          <a:effectLst>
            <a:outerShdw dist="50800" dir="5400000" sx="38000" sy="38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96127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2D8E8-CED6-F748-84D5-B967433E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Supply Chain Initiative (SCI)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7B2AB-F20F-4F47-92F0-209F0E55A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What is the SCI? </a:t>
            </a:r>
          </a:p>
          <a:p>
            <a:pPr>
              <a:lnSpc>
                <a:spcPct val="150000"/>
              </a:lnSpc>
            </a:pPr>
            <a:r>
              <a:rPr lang="en-US" dirty="0"/>
              <a:t>Who is the SCI? </a:t>
            </a:r>
          </a:p>
          <a:p>
            <a:pPr>
              <a:lnSpc>
                <a:spcPct val="150000"/>
              </a:lnSpc>
            </a:pPr>
            <a:r>
              <a:rPr lang="en-US" dirty="0"/>
              <a:t>What is the SCI doing?</a:t>
            </a:r>
          </a:p>
          <a:p>
            <a:pPr>
              <a:lnSpc>
                <a:spcPct val="150000"/>
              </a:lnSpc>
            </a:pPr>
            <a:r>
              <a:rPr lang="en-GB" dirty="0"/>
              <a:t>How does the SCI operate?</a:t>
            </a:r>
          </a:p>
          <a:p>
            <a:pPr>
              <a:lnSpc>
                <a:spcPct val="150000"/>
              </a:lnSpc>
            </a:pPr>
            <a:r>
              <a:rPr lang="en-US" dirty="0"/>
              <a:t>What are the SCI’s ambitions? </a:t>
            </a:r>
          </a:p>
        </p:txBody>
      </p:sp>
      <p:pic>
        <p:nvPicPr>
          <p:cNvPr id="4" name="Afbeelding 4" descr="banner small 2 RGB.jpg">
            <a:extLst>
              <a:ext uri="{FF2B5EF4-FFF2-40B4-BE49-F238E27FC236}">
                <a16:creationId xmlns:a16="http://schemas.microsoft.com/office/drawing/2014/main" id="{AB52FAF2-1662-EF4C-A0FD-0FC46DACB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969788" y="6265905"/>
            <a:ext cx="8252424" cy="45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D0B986-CF5D-DA4A-A273-E89B42568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993" y="365125"/>
            <a:ext cx="2128267" cy="1071789"/>
          </a:xfrm>
          <a:prstGeom prst="rect">
            <a:avLst/>
          </a:prstGeom>
          <a:effectLst>
            <a:outerShdw dist="50800" dir="5400000" sx="38000" sy="38000" algn="ctr" rotWithShape="0">
              <a:srgbClr val="000000"/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2854E2-5238-D645-BC35-0848A8626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113" y="2573555"/>
            <a:ext cx="3607099" cy="274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5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4E93EF1-A950-DF4B-BAB2-A4873E2D8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339650"/>
              </p:ext>
            </p:extLst>
          </p:nvPr>
        </p:nvGraphicFramePr>
        <p:xfrm>
          <a:off x="1177221" y="2901113"/>
          <a:ext cx="8959215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5838">
                  <a:extLst>
                    <a:ext uri="{9D8B030D-6E8A-4147-A177-3AD203B41FA5}">
                      <a16:colId xmlns:a16="http://schemas.microsoft.com/office/drawing/2014/main" val="3185646303"/>
                    </a:ext>
                  </a:extLst>
                </a:gridCol>
                <a:gridCol w="5433377">
                  <a:extLst>
                    <a:ext uri="{9D8B030D-6E8A-4147-A177-3AD203B41FA5}">
                      <a16:colId xmlns:a16="http://schemas.microsoft.com/office/drawing/2014/main" val="923869764"/>
                    </a:ext>
                  </a:extLst>
                </a:gridCol>
              </a:tblGrid>
              <a:tr h="3163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Food and drink industry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28674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/>
                        <a:t>Branded goods manufacturers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715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Retail sector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60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99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Agricultural traders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26966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27BF7BC-3D1D-5A47-A422-3A768A2FE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What is the SCI?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ACF41-109B-784E-810B-344C77FE9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 joint initiative launched by several EU level associations </a:t>
            </a:r>
          </a:p>
          <a:p>
            <a:pPr lvl="0"/>
            <a:r>
              <a:rPr lang="en-US" dirty="0"/>
              <a:t>They represent: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Afbeelding 4" descr="banner small 2 RGB.jpg">
            <a:extLst>
              <a:ext uri="{FF2B5EF4-FFF2-40B4-BE49-F238E27FC236}">
                <a16:creationId xmlns:a16="http://schemas.microsoft.com/office/drawing/2014/main" id="{DB81D354-514F-A34A-8B7E-B29158D10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969788" y="6265905"/>
            <a:ext cx="8252424" cy="45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1CC193-598E-E64E-9CB9-FBE257974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050" y="408000"/>
            <a:ext cx="2128267" cy="1071789"/>
          </a:xfrm>
          <a:prstGeom prst="rect">
            <a:avLst/>
          </a:prstGeom>
          <a:effectLst>
            <a:outerShdw dist="50800" dir="5400000" sx="38000" sy="38000" algn="ctr" rotWithShape="0">
              <a:srgbClr val="000000"/>
            </a:outerShdw>
          </a:effectLst>
        </p:spPr>
      </p:pic>
      <p:pic>
        <p:nvPicPr>
          <p:cNvPr id="6" name="Picture 5" descr="http://www.coceral.com/data/thumbnail/1361971907CELCAA.png">
            <a:extLst>
              <a:ext uri="{FF2B5EF4-FFF2-40B4-BE49-F238E27FC236}">
                <a16:creationId xmlns:a16="http://schemas.microsoft.com/office/drawing/2014/main" id="{8A06A258-3D4E-6547-9E52-B797F4402538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058" y="5488773"/>
            <a:ext cx="1017542" cy="42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errt.org/uploads/theme/header-left.jpg">
            <a:extLst>
              <a:ext uri="{FF2B5EF4-FFF2-40B4-BE49-F238E27FC236}">
                <a16:creationId xmlns:a16="http://schemas.microsoft.com/office/drawing/2014/main" id="{38169F90-68CA-A749-90CF-243873B628D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0995" y="4252393"/>
            <a:ext cx="1290349" cy="39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europeanshippers.eu/wp-content/uploads/2013/02/new-aim-logo-white-background-150x67.jpg">
            <a:extLst>
              <a:ext uri="{FF2B5EF4-FFF2-40B4-BE49-F238E27FC236}">
                <a16:creationId xmlns:a16="http://schemas.microsoft.com/office/drawing/2014/main" id="{300F39EB-117D-2E40-9724-44D23D8776F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104" y="3674246"/>
            <a:ext cx="980509" cy="43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5" descr="U:\B2B Voluntary Initiative\Governance Group\logos\UEAPME_transparent.png">
            <a:extLst>
              <a:ext uri="{FF2B5EF4-FFF2-40B4-BE49-F238E27FC236}">
                <a16:creationId xmlns:a16="http://schemas.microsoft.com/office/drawing/2014/main" id="{02E8999C-E525-3E43-9D28-CF7D3387B97A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104" y="4871558"/>
            <a:ext cx="723334" cy="432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21" descr="U:\B2B Voluntary Initiative\Governance Group\logos\fooddrinkeurope.jpg">
            <a:extLst>
              <a:ext uri="{FF2B5EF4-FFF2-40B4-BE49-F238E27FC236}">
                <a16:creationId xmlns:a16="http://schemas.microsoft.com/office/drawing/2014/main" id="{73B814CB-523D-9A4A-8110-32582EE3C37C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059" y="2907620"/>
            <a:ext cx="1017541" cy="50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3" descr="U:\B2B Voluntary Initiative\Governance Group\logos\Independent Retail Europe_Logo_CMYK.jpg">
            <a:extLst>
              <a:ext uri="{FF2B5EF4-FFF2-40B4-BE49-F238E27FC236}">
                <a16:creationId xmlns:a16="http://schemas.microsoft.com/office/drawing/2014/main" id="{59D7FE8C-0F44-6F46-8D15-DE28D662565F}"/>
              </a:ext>
            </a:extLst>
          </p:cNvPr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9546" y="4224136"/>
            <a:ext cx="1497400" cy="4781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517273-70A7-B840-BD99-EAF1D5BE3C0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104" y="4254463"/>
            <a:ext cx="1021497" cy="47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F7BC-3D1D-5A47-A422-3A768A2FE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327"/>
            <a:ext cx="10515600" cy="1325563"/>
          </a:xfrm>
        </p:spPr>
        <p:txBody>
          <a:bodyPr/>
          <a:lstStyle/>
          <a:p>
            <a:r>
              <a:rPr lang="en-US" b="1" dirty="0"/>
              <a:t>What is the SCI? - Purpose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C7367AA-E85A-3C47-B02B-1918C98E6FF1}"/>
              </a:ext>
            </a:extLst>
          </p:cNvPr>
          <p:cNvSpPr/>
          <p:nvPr/>
        </p:nvSpPr>
        <p:spPr>
          <a:xfrm>
            <a:off x="1334690" y="1790702"/>
            <a:ext cx="4619624" cy="41671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Principles of Good Practice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The purpose of the SCI is to promote good practice in the food supply chain as a basis for fair commercial dealings.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C673D10-6DA0-574D-9B94-D50A7463C679}"/>
              </a:ext>
            </a:extLst>
          </p:cNvPr>
          <p:cNvSpPr/>
          <p:nvPr/>
        </p:nvSpPr>
        <p:spPr>
          <a:xfrm>
            <a:off x="6279354" y="1790702"/>
            <a:ext cx="4619624" cy="4167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 </a:t>
            </a:r>
            <a:r>
              <a:rPr lang="en-US" sz="2800" b="1" dirty="0">
                <a:solidFill>
                  <a:schemeClr val="tx1"/>
                </a:solidFill>
              </a:rPr>
              <a:t>Dispute Resolution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The SCI </a:t>
            </a:r>
            <a:r>
              <a:rPr lang="en-GB" sz="2800" dirty="0">
                <a:solidFill>
                  <a:schemeClr val="tx1"/>
                </a:solidFill>
              </a:rPr>
              <a:t>offers an independent mechanism for resolving disputes and conflicts.</a:t>
            </a:r>
          </a:p>
          <a:p>
            <a:endParaRPr lang="en-US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31E3C77-17AD-E44A-9908-0F6BAC524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050" y="408000"/>
            <a:ext cx="2128267" cy="1071789"/>
          </a:xfrm>
          <a:prstGeom prst="rect">
            <a:avLst/>
          </a:prstGeom>
          <a:effectLst>
            <a:outerShdw dist="50800" dir="5400000" sx="38000" sy="38000" algn="ctr" rotWithShape="0">
              <a:srgbClr val="000000"/>
            </a:outerShdw>
          </a:effectLst>
        </p:spPr>
      </p:pic>
      <p:pic>
        <p:nvPicPr>
          <p:cNvPr id="19" name="Afbeelding 4" descr="banner small 2 RGB.jpg">
            <a:extLst>
              <a:ext uri="{FF2B5EF4-FFF2-40B4-BE49-F238E27FC236}">
                <a16:creationId xmlns:a16="http://schemas.microsoft.com/office/drawing/2014/main" id="{0A82EE24-8885-334F-A1E3-A46354593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969788" y="6265905"/>
            <a:ext cx="8252424" cy="4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7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02A15-5026-D042-BC6D-32AD2EA5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is the SCI? - Membership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E4656-A493-F849-B20E-D8F88B26D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Companies from the food and drink supply chain can sign-up to the SCI. The SCI allows for membership amongst:</a:t>
            </a:r>
          </a:p>
          <a:p>
            <a:pPr lvl="1"/>
            <a:r>
              <a:rPr lang="en-GB" dirty="0"/>
              <a:t>Farmers</a:t>
            </a:r>
          </a:p>
          <a:p>
            <a:pPr lvl="1"/>
            <a:r>
              <a:rPr lang="en-GB" dirty="0"/>
              <a:t>Agricultural traders</a:t>
            </a:r>
            <a:endParaRPr lang="en-US" dirty="0"/>
          </a:p>
          <a:p>
            <a:pPr lvl="1"/>
            <a:r>
              <a:rPr lang="en-GB" dirty="0"/>
              <a:t>Food and drink processors</a:t>
            </a:r>
            <a:endParaRPr lang="en-US" dirty="0"/>
          </a:p>
          <a:p>
            <a:pPr lvl="1"/>
            <a:r>
              <a:rPr lang="en-GB" dirty="0"/>
              <a:t>Branded goods manufacturers</a:t>
            </a:r>
            <a:endParaRPr lang="en-US" dirty="0"/>
          </a:p>
          <a:p>
            <a:pPr lvl="1"/>
            <a:r>
              <a:rPr lang="en-GB" dirty="0"/>
              <a:t>Wholesalers</a:t>
            </a:r>
            <a:endParaRPr lang="en-US" dirty="0"/>
          </a:p>
          <a:p>
            <a:pPr lvl="1"/>
            <a:r>
              <a:rPr lang="en-GB" dirty="0"/>
              <a:t>Large retail chains</a:t>
            </a:r>
            <a:endParaRPr lang="en-US" dirty="0"/>
          </a:p>
          <a:p>
            <a:pPr lvl="1"/>
            <a:r>
              <a:rPr lang="en-GB" dirty="0"/>
              <a:t>Small retailers</a:t>
            </a:r>
          </a:p>
          <a:p>
            <a:pPr lvl="1"/>
            <a:r>
              <a:rPr lang="en-GB" dirty="0"/>
              <a:t>Co-operatives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Afbeelding 4" descr="banner small 2 RGB.jpg">
            <a:extLst>
              <a:ext uri="{FF2B5EF4-FFF2-40B4-BE49-F238E27FC236}">
                <a16:creationId xmlns:a16="http://schemas.microsoft.com/office/drawing/2014/main" id="{EE0D2A84-4093-194D-95FB-AF86E6757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969788" y="6265905"/>
            <a:ext cx="8252424" cy="45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E3AC4B-69E8-2B4C-9E1D-E7034AB9B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993" y="365125"/>
            <a:ext cx="2128267" cy="1071789"/>
          </a:xfrm>
          <a:prstGeom prst="rect">
            <a:avLst/>
          </a:prstGeom>
          <a:effectLst>
            <a:outerShdw dist="50800" dir="5400000" sx="38000" sy="38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25037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02A15-5026-D042-BC6D-32AD2EA5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304"/>
            <a:ext cx="10515600" cy="1325563"/>
          </a:xfrm>
        </p:spPr>
        <p:txBody>
          <a:bodyPr/>
          <a:lstStyle/>
          <a:p>
            <a:r>
              <a:rPr lang="en-US" b="1" dirty="0"/>
              <a:t>Who is the SCI?  - Governance</a:t>
            </a:r>
          </a:p>
        </p:txBody>
      </p:sp>
      <p:pic>
        <p:nvPicPr>
          <p:cNvPr id="4" name="Afbeelding 4" descr="banner small 2 RGB.jpg">
            <a:extLst>
              <a:ext uri="{FF2B5EF4-FFF2-40B4-BE49-F238E27FC236}">
                <a16:creationId xmlns:a16="http://schemas.microsoft.com/office/drawing/2014/main" id="{EE0D2A84-4093-194D-95FB-AF86E6757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969788" y="6265905"/>
            <a:ext cx="8252424" cy="45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E3AC4B-69E8-2B4C-9E1D-E7034AB9B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993" y="365125"/>
            <a:ext cx="2128267" cy="1071789"/>
          </a:xfrm>
          <a:prstGeom prst="rect">
            <a:avLst/>
          </a:prstGeom>
          <a:effectLst>
            <a:outerShdw dist="50800" dir="5400000" sx="38000" sy="38000" algn="ctr" rotWithShape="0">
              <a:srgbClr val="000000"/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49BCF6-5757-1447-8AB3-679260489D8F}"/>
              </a:ext>
            </a:extLst>
          </p:cNvPr>
          <p:cNvSpPr txBox="1"/>
          <p:nvPr/>
        </p:nvSpPr>
        <p:spPr>
          <a:xfrm>
            <a:off x="1299324" y="1468055"/>
            <a:ext cx="743870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</a:t>
            </a:r>
            <a:r>
              <a:rPr lang="en-GB" sz="2800" dirty="0"/>
              <a:t>SCI is run by a Governance Group comprising: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The Governance Group is chaired by Michael Hutchings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The affairs of the SCI are managed by Fabienne Eckert</a:t>
            </a:r>
            <a:endParaRPr lang="en-US" dirty="0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5B606DDC-EB37-3445-BB6D-E9B314D768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416176"/>
              </p:ext>
            </p:extLst>
          </p:nvPr>
        </p:nvGraphicFramePr>
        <p:xfrm>
          <a:off x="1299324" y="2102637"/>
          <a:ext cx="9795394" cy="342519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231701">
                  <a:extLst>
                    <a:ext uri="{9D8B030D-6E8A-4147-A177-3AD203B41FA5}">
                      <a16:colId xmlns:a16="http://schemas.microsoft.com/office/drawing/2014/main" val="1319777576"/>
                    </a:ext>
                  </a:extLst>
                </a:gridCol>
                <a:gridCol w="1854468">
                  <a:extLst>
                    <a:ext uri="{9D8B030D-6E8A-4147-A177-3AD203B41FA5}">
                      <a16:colId xmlns:a16="http://schemas.microsoft.com/office/drawing/2014/main" val="2779492919"/>
                    </a:ext>
                  </a:extLst>
                </a:gridCol>
                <a:gridCol w="5709225">
                  <a:extLst>
                    <a:ext uri="{9D8B030D-6E8A-4147-A177-3AD203B41FA5}">
                      <a16:colId xmlns:a16="http://schemas.microsoft.com/office/drawing/2014/main" val="2926276766"/>
                    </a:ext>
                  </a:extLst>
                </a:gridCol>
              </a:tblGrid>
              <a:tr h="279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Gibbons, Michelle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b="0" dirty="0">
                          <a:effectLst/>
                          <a:latin typeface="+mn-lt"/>
                        </a:rPr>
                        <a:t>Director General</a:t>
                      </a:r>
                      <a:endParaRPr lang="en-US" sz="13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b="0" dirty="0">
                          <a:effectLst/>
                          <a:latin typeface="+mn-lt"/>
                        </a:rPr>
                        <a:t>AIM – European Brands Association</a:t>
                      </a:r>
                      <a:endParaRPr lang="en-US" sz="13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921094013"/>
                  </a:ext>
                </a:extLst>
              </a:tr>
              <a:tr h="279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</a:rPr>
                        <a:t>Rouhier, Pascale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</a:rPr>
                        <a:t>Secretary General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</a:rPr>
                        <a:t>Celcaa - the European Liaison Committee for Agricultural and Agri-Food Trade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111311804"/>
                  </a:ext>
                </a:extLst>
              </a:tr>
              <a:tr h="279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</a:rPr>
                        <a:t>Czech, Susanne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</a:rPr>
                        <a:t>Director General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ERRT - European Retail Round Table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201172368"/>
                  </a:ext>
                </a:extLst>
              </a:tr>
              <a:tr h="279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</a:rPr>
                        <a:t>Verschueren, Christian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</a:rPr>
                        <a:t>Director General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 err="1">
                          <a:effectLst/>
                          <a:latin typeface="+mn-lt"/>
                        </a:rPr>
                        <a:t>EuroCommerce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820584140"/>
                  </a:ext>
                </a:extLst>
              </a:tr>
              <a:tr h="279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</a:rPr>
                        <a:t>Delberghe, Christel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</a:rPr>
                        <a:t>Director 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</a:rPr>
                        <a:t>EuroCommerce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013645640"/>
                  </a:ext>
                </a:extLst>
              </a:tr>
              <a:tr h="279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</a:rPr>
                        <a:t>Frewen, Mella 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</a:rPr>
                        <a:t>Director General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</a:rPr>
                        <a:t>FoodDrinkEurope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789048057"/>
                  </a:ext>
                </a:extLst>
              </a:tr>
              <a:tr h="279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</a:rPr>
                        <a:t>Dollet, Evelyne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</a:rPr>
                        <a:t>Director, Economic Affairs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 err="1">
                          <a:effectLst/>
                          <a:latin typeface="+mn-lt"/>
                        </a:rPr>
                        <a:t>FoodDrinkEurope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023884577"/>
                  </a:ext>
                </a:extLst>
              </a:tr>
              <a:tr h="279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</a:rPr>
                        <a:t>Kelly, Paul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</a:rPr>
                        <a:t>Director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Food Drink Ireland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906997471"/>
                  </a:ext>
                </a:extLst>
              </a:tr>
              <a:tr h="284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 err="1">
                          <a:effectLst/>
                          <a:latin typeface="+mn-lt"/>
                        </a:rPr>
                        <a:t>Groen</a:t>
                      </a:r>
                      <a:r>
                        <a:rPr lang="en-GB" sz="1300" dirty="0">
                          <a:effectLst/>
                          <a:latin typeface="+mn-lt"/>
                        </a:rPr>
                        <a:t>, Else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</a:rPr>
                        <a:t>Director General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Independent Retail Europe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409068724"/>
                  </a:ext>
                </a:extLst>
              </a:tr>
              <a:tr h="159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Bhatiani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Ravi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Legal Director 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Independent Retail Europe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282285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Willems, </a:t>
                      </a:r>
                      <a:r>
                        <a:rPr lang="en-GB" sz="1300" dirty="0" err="1">
                          <a:effectLst/>
                          <a:latin typeface="+mn-lt"/>
                        </a:rPr>
                        <a:t>Véronique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Secretary General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ECSLA - UEAPME (European Association of Craft, Small and Medium-sized Enterprises) is an Observer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803759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19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38435-BBFA-A549-9605-7BD130F1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the SCI doing?</a:t>
            </a:r>
          </a:p>
        </p:txBody>
      </p:sp>
      <p:pic>
        <p:nvPicPr>
          <p:cNvPr id="4" name="Afbeelding 4" descr="banner small 2 RGB.jpg">
            <a:extLst>
              <a:ext uri="{FF2B5EF4-FFF2-40B4-BE49-F238E27FC236}">
                <a16:creationId xmlns:a16="http://schemas.microsoft.com/office/drawing/2014/main" id="{98D7ED1A-71A2-F64C-AF3F-063270106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969788" y="6265905"/>
            <a:ext cx="8252424" cy="45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C6D567-AFE8-2543-A806-5F0F50F68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993" y="365125"/>
            <a:ext cx="2128267" cy="1071789"/>
          </a:xfrm>
          <a:prstGeom prst="rect">
            <a:avLst/>
          </a:prstGeom>
          <a:effectLst>
            <a:outerShdw dist="50800" dir="5400000" sx="38000" sy="38000" algn="ctr" rotWithShape="0">
              <a:srgbClr val="000000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62448D-2CC0-FC44-8E7A-43292A48A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67" y="1724303"/>
            <a:ext cx="1270000" cy="127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8CED04-8259-6F4A-B5B7-3252A1FB5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072" y="1676045"/>
            <a:ext cx="1270000" cy="127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59BFB5-BF7B-EB42-844B-1B297B267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761" y="1626262"/>
            <a:ext cx="1270000" cy="127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C4C834-FC31-424C-AEDB-F9C8045BA34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872" y="3877202"/>
            <a:ext cx="1199728" cy="1199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1C09B3-FB4B-304C-8108-6AF8028F12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967" y="3880239"/>
            <a:ext cx="1422400" cy="142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CF8545-2E09-C34F-B12A-AD87C967AD85}"/>
              </a:ext>
            </a:extLst>
          </p:cNvPr>
          <p:cNvSpPr txBox="1"/>
          <p:nvPr/>
        </p:nvSpPr>
        <p:spPr>
          <a:xfrm>
            <a:off x="427601" y="3026706"/>
            <a:ext cx="275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Annual survey of members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EF09D5-80DF-4246-90D7-9EEABFB5C94F}"/>
              </a:ext>
            </a:extLst>
          </p:cNvPr>
          <p:cNvSpPr txBox="1"/>
          <p:nvPr/>
        </p:nvSpPr>
        <p:spPr>
          <a:xfrm>
            <a:off x="3900742" y="3057203"/>
            <a:ext cx="149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Annual report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AAE251-07A4-AE48-B439-CE8FECBB5ED9}"/>
              </a:ext>
            </a:extLst>
          </p:cNvPr>
          <p:cNvSpPr txBox="1"/>
          <p:nvPr/>
        </p:nvSpPr>
        <p:spPr>
          <a:xfrm>
            <a:off x="6690366" y="3039876"/>
            <a:ext cx="1480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Annual event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BE5F77-77CB-5C49-8644-25C22B503809}"/>
              </a:ext>
            </a:extLst>
          </p:cNvPr>
          <p:cNvSpPr txBox="1"/>
          <p:nvPr/>
        </p:nvSpPr>
        <p:spPr>
          <a:xfrm>
            <a:off x="3726901" y="5301758"/>
            <a:ext cx="198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Guidance and recommendations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A2A514-BCB6-F54C-988B-C07C9CC671A3}"/>
              </a:ext>
            </a:extLst>
          </p:cNvPr>
          <p:cNvSpPr txBox="1"/>
          <p:nvPr/>
        </p:nvSpPr>
        <p:spPr>
          <a:xfrm>
            <a:off x="545934" y="5325999"/>
            <a:ext cx="229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Registry of companies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5FCBA7-4C0B-D84A-B2C7-9AF8B69157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024" y="3880239"/>
            <a:ext cx="1173474" cy="11734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480295-25C2-4047-BE05-056042C56254}"/>
              </a:ext>
            </a:extLst>
          </p:cNvPr>
          <p:cNvSpPr txBox="1"/>
          <p:nvPr/>
        </p:nvSpPr>
        <p:spPr>
          <a:xfrm>
            <a:off x="6953963" y="5278172"/>
            <a:ext cx="121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Outreach 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6DD782-09E0-B543-B6EE-4DD0924E33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7212" y="1609663"/>
            <a:ext cx="1270000" cy="127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5F9A475-B18D-FC4C-BCF6-4D316AE1D789}"/>
              </a:ext>
            </a:extLst>
          </p:cNvPr>
          <p:cNvSpPr txBox="1"/>
          <p:nvPr/>
        </p:nvSpPr>
        <p:spPr>
          <a:xfrm>
            <a:off x="8904509" y="3039010"/>
            <a:ext cx="2668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Governance Group meetings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DB8CA9-A616-8F49-80D2-F517291225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62440" y="3931852"/>
            <a:ext cx="1656080" cy="11592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C84774-4DB7-6C40-9419-05E1BFC90D69}"/>
              </a:ext>
            </a:extLst>
          </p:cNvPr>
          <p:cNvSpPr txBox="1"/>
          <p:nvPr/>
        </p:nvSpPr>
        <p:spPr>
          <a:xfrm>
            <a:off x="9221532" y="5278172"/>
            <a:ext cx="206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Dispute resolution   </a:t>
            </a:r>
          </a:p>
        </p:txBody>
      </p:sp>
    </p:spTree>
    <p:extLst>
      <p:ext uri="{BB962C8B-B14F-4D97-AF65-F5344CB8AC3E}">
        <p14:creationId xmlns:p14="http://schemas.microsoft.com/office/powerpoint/2010/main" val="138769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38435-BBFA-A549-9605-7BD130F1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does the SCI operate? – Dispute resolution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3B383-4F49-0048-9A90-FFD3B288D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7163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Major aspect of SCI’s purpose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One reason an independent Chair was appointed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GB" dirty="0"/>
              <a:t>Individual disputes will be resolved at company level through normal commercial channels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GB" dirty="0"/>
              <a:t>SCI will be available to resolve aggregated disputes which have not been resolved at company/national level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GB" dirty="0"/>
              <a:t>Disputes will generally be submitted by associations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fbeelding 4" descr="banner small 2 RGB.jpg">
            <a:extLst>
              <a:ext uri="{FF2B5EF4-FFF2-40B4-BE49-F238E27FC236}">
                <a16:creationId xmlns:a16="http://schemas.microsoft.com/office/drawing/2014/main" id="{98D7ED1A-71A2-F64C-AF3F-063270106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969788" y="6265905"/>
            <a:ext cx="8252424" cy="45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C6D567-AFE8-2543-A806-5F0F50F68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993" y="365125"/>
            <a:ext cx="2128267" cy="1071789"/>
          </a:xfrm>
          <a:prstGeom prst="rect">
            <a:avLst/>
          </a:prstGeom>
          <a:effectLst>
            <a:outerShdw dist="50800" dir="5400000" sx="38000" sy="38000" algn="ctr" rotWithShape="0">
              <a:srgbClr val="000000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0D9B83-2610-364C-B7E9-1EFB825D8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0001" y="2910840"/>
            <a:ext cx="2243799" cy="22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38435-BBFA-A549-9605-7BD130F1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does the SCI operate? – Dispute resolution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3B383-4F49-0048-9A90-FFD3B288D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34300" cy="4351338"/>
          </a:xfrm>
        </p:spPr>
        <p:txBody>
          <a:bodyPr>
            <a:normAutofit/>
          </a:bodyPr>
          <a:lstStyle/>
          <a:p>
            <a:pPr lvl="0"/>
            <a:endParaRPr lang="en-GB" dirty="0"/>
          </a:p>
          <a:p>
            <a:pPr lvl="0"/>
            <a:r>
              <a:rPr lang="en-GB" dirty="0"/>
              <a:t>Individual disputes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Aggregated disputes </a:t>
            </a:r>
          </a:p>
          <a:p>
            <a:pPr lvl="0"/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fbeelding 4" descr="banner small 2 RGB.jpg">
            <a:extLst>
              <a:ext uri="{FF2B5EF4-FFF2-40B4-BE49-F238E27FC236}">
                <a16:creationId xmlns:a16="http://schemas.microsoft.com/office/drawing/2014/main" id="{98D7ED1A-71A2-F64C-AF3F-063270106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969788" y="6265905"/>
            <a:ext cx="8252424" cy="45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C6D567-AFE8-2543-A806-5F0F50F68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993" y="365125"/>
            <a:ext cx="2128267" cy="1071789"/>
          </a:xfrm>
          <a:prstGeom prst="rect">
            <a:avLst/>
          </a:prstGeom>
          <a:effectLst>
            <a:outerShdw dist="50800" dir="5400000" sx="38000" sy="38000" algn="ctr" rotWithShape="0">
              <a:srgbClr val="000000"/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55B6D7-68BB-FB4E-94DF-51986CB331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6685" y="2636520"/>
            <a:ext cx="1911054" cy="19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71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793</Words>
  <Application>Microsoft Macintosh PowerPoint</Application>
  <PresentationFormat>Widescreen</PresentationFormat>
  <Paragraphs>175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The Supply Chain Initiative (SCI)</vt:lpstr>
      <vt:lpstr>What is the SCI? </vt:lpstr>
      <vt:lpstr>What is the SCI? - Purpose </vt:lpstr>
      <vt:lpstr>Who is the SCI? - Membership </vt:lpstr>
      <vt:lpstr>Who is the SCI?  - Governance</vt:lpstr>
      <vt:lpstr>What is the SCI doing?</vt:lpstr>
      <vt:lpstr>How does the SCI operate? – Dispute resolution </vt:lpstr>
      <vt:lpstr>How does the SCI operate? – Dispute resolution </vt:lpstr>
      <vt:lpstr>Dispute resolution – Individual disputes </vt:lpstr>
      <vt:lpstr>Dispute resolution - Aggregated disputes</vt:lpstr>
      <vt:lpstr>Dispute resolution - Aggregated disputes</vt:lpstr>
      <vt:lpstr>National platforms</vt:lpstr>
      <vt:lpstr>Examples</vt:lpstr>
      <vt:lpstr>UK Groceries Code Adjudicator</vt:lpstr>
      <vt:lpstr>What are the SCI’s ambitions? </vt:lpstr>
      <vt:lpstr>Thank you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Fabienne Eckert</dc:creator>
  <cp:lastModifiedBy>Fabienne Eckert</cp:lastModifiedBy>
  <cp:revision>63</cp:revision>
  <dcterms:created xsi:type="dcterms:W3CDTF">2018-03-15T12:35:55Z</dcterms:created>
  <dcterms:modified xsi:type="dcterms:W3CDTF">2018-05-09T08:55:15Z</dcterms:modified>
</cp:coreProperties>
</file>